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54" r:id="rId3"/>
    <p:sldId id="505" r:id="rId4"/>
    <p:sldId id="507" r:id="rId5"/>
    <p:sldId id="464" r:id="rId6"/>
    <p:sldId id="465" r:id="rId7"/>
    <p:sldId id="534" r:id="rId8"/>
    <p:sldId id="533" r:id="rId9"/>
    <p:sldId id="535" r:id="rId10"/>
    <p:sldId id="466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539" r:id="rId19"/>
    <p:sldId id="482" r:id="rId20"/>
    <p:sldId id="536" r:id="rId21"/>
    <p:sldId id="517" r:id="rId22"/>
    <p:sldId id="518" r:id="rId23"/>
    <p:sldId id="519" r:id="rId24"/>
    <p:sldId id="485" r:id="rId25"/>
    <p:sldId id="486" r:id="rId26"/>
    <p:sldId id="487" r:id="rId27"/>
    <p:sldId id="488" r:id="rId28"/>
    <p:sldId id="489" r:id="rId29"/>
    <p:sldId id="537" r:id="rId30"/>
    <p:sldId id="490" r:id="rId31"/>
    <p:sldId id="513" r:id="rId32"/>
    <p:sldId id="538" r:id="rId33"/>
    <p:sldId id="514" r:id="rId34"/>
    <p:sldId id="515" r:id="rId35"/>
    <p:sldId id="516" r:id="rId36"/>
    <p:sldId id="504" r:id="rId37"/>
    <p:sldId id="53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0" autoAdjust="0"/>
    <p:restoredTop sz="77732" autoAdjust="0"/>
  </p:normalViewPr>
  <p:slideViewPr>
    <p:cSldViewPr>
      <p:cViewPr>
        <p:scale>
          <a:sx n="100" d="100"/>
          <a:sy n="100" d="100"/>
        </p:scale>
        <p:origin x="-372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DBF27DE-028D-4C29-8D7C-0A51BA9BD2A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41DDF1C-40AC-44FB-B0B4-085E6E6C1CC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D5F4C47-5908-445B-BBE9-8B6EA75ECCF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86888AD-2C8D-44FB-87EE-4F2D6AC7C6B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E1C4C0-1348-4032-A682-C5B7FE44A3EE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F659B91-6991-4B74-A439-5584D8A8824E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3324FA3-9E2B-4877-81A6-BEF7969707E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91B449F-EBBE-4951-AE66-D4C807BCA79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91B449F-EBBE-4951-AE66-D4C807BCA79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5BCCCAF-52AB-4969-ACFC-7147D43D7A3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5BCCCAF-52AB-4969-ACFC-7147D43D7A3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5BCCCAF-52AB-4969-ACFC-7147D43D7A3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5BCCCAF-52AB-4969-ACFC-7147D43D7A3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5BCCCAF-52AB-4969-ACFC-7147D43D7A3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CCA9534-562E-492F-83AB-03E98DFFA0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F5893E6-84C3-4CC6-91AB-B4714548F62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B164FFA-9200-431C-B9C0-4F6EDAD3688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1142BA9-CC9B-4B4A-B08B-8F1E96CDF2A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721A9F5-6040-4953-8C96-AFEF9C5350B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721A9F5-6040-4953-8C96-AFEF9C5350B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257A86D-26F9-4CC6-B4F7-88AAEE06FC1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smtClean="0">
                <a:ea typeface="ＭＳ Ｐゴシック" pitchFamily="1" charset="-128"/>
              </a:rPr>
              <a:t>criteria (in Dutch): onderscheidingen (eng): </a:t>
            </a:r>
            <a:r>
              <a:rPr lang="nl-NL" dirty="0" err="1" smtClean="0">
                <a:ea typeface="ＭＳ Ｐゴシック" pitchFamily="1" charset="-128"/>
              </a:rPr>
              <a:t>distinctions</a:t>
            </a:r>
            <a:r>
              <a:rPr lang="nl-NL" dirty="0" smtClean="0">
                <a:ea typeface="ＭＳ Ｐゴシック" pitchFamily="1" charset="-128"/>
              </a:rPr>
              <a:t>, </a:t>
            </a:r>
            <a:r>
              <a:rPr lang="nl-NL" dirty="0" err="1" smtClean="0">
                <a:ea typeface="ＭＳ Ｐゴシック" pitchFamily="1" charset="-128"/>
              </a:rPr>
              <a:t>compare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to</a:t>
            </a:r>
            <a:r>
              <a:rPr lang="nl-NL" dirty="0" smtClean="0">
                <a:ea typeface="ＭＳ Ｐゴシック" pitchFamily="1" charset="-128"/>
              </a:rPr>
              <a:t> the </a:t>
            </a:r>
            <a:r>
              <a:rPr lang="nl-NL" dirty="0" err="1" smtClean="0">
                <a:ea typeface="ＭＳ Ｐゴシック" pitchFamily="1" charset="-128"/>
              </a:rPr>
              <a:t>medals</a:t>
            </a:r>
            <a:r>
              <a:rPr lang="nl-NL" dirty="0" smtClean="0">
                <a:ea typeface="ＭＳ Ｐゴシック" pitchFamily="1" charset="-128"/>
              </a:rPr>
              <a:t> or badges or regalia </a:t>
            </a:r>
            <a:r>
              <a:rPr lang="nl-NL" dirty="0" err="1" smtClean="0">
                <a:ea typeface="ＭＳ Ｐゴシック" pitchFamily="1" charset="-128"/>
              </a:rPr>
              <a:t>related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to</a:t>
            </a:r>
            <a:r>
              <a:rPr lang="nl-NL" dirty="0" smtClean="0">
                <a:ea typeface="ＭＳ Ｐゴシック" pitchFamily="1" charset="-128"/>
              </a:rPr>
              <a:t> military ranks or </a:t>
            </a:r>
            <a:r>
              <a:rPr lang="nl-NL" dirty="0" err="1" smtClean="0">
                <a:ea typeface="ＭＳ Ｐゴシック" pitchFamily="1" charset="-128"/>
              </a:rPr>
              <a:t>other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forms</a:t>
            </a:r>
            <a:r>
              <a:rPr lang="nl-NL" dirty="0" smtClean="0">
                <a:ea typeface="ＭＳ Ｐゴシック" pitchFamily="1" charset="-128"/>
              </a:rPr>
              <a:t> of </a:t>
            </a:r>
            <a:r>
              <a:rPr lang="nl-NL" dirty="0" err="1" smtClean="0">
                <a:ea typeface="ＭＳ Ｐゴシック" pitchFamily="1" charset="-128"/>
              </a:rPr>
              <a:t>distinction</a:t>
            </a:r>
            <a:r>
              <a:rPr lang="nl-NL" dirty="0" smtClean="0">
                <a:ea typeface="ＭＳ Ｐゴシック" pitchFamily="1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39052FB1-FDC3-45B1-8554-DEB300A7D97E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07FFCA3-AECF-400B-86F4-B60BECD2673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07FFCA3-AECF-400B-86F4-B60BECD2673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C9DC476-DAB3-457A-B628-1F947515F3C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6CA35EC-21AD-4452-9BDD-A090E9C8A0C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497D92A-B4AD-4800-AAA7-BA08917E0DF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1EBCC0F-9191-4535-9C16-349577810ED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1EBCC0F-9191-4535-9C16-349577810ED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37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257A86D-26F9-4CC6-B4F7-88AAEE06FC1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6B8BC02-BDCD-463C-82C3-B823549DEDF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1BEFE2C-4F89-4E3C-9493-0B89DEDF2D3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1BEFE2C-4F89-4E3C-9493-0B89DEDF2D3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1BEFE2C-4F89-4E3C-9493-0B89DEDF2D3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1BEFE2C-4F89-4E3C-9493-0B89DEDF2D3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2.wdp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7.wdp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S.31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cdn.morguefile.com/imageData/public/files/m/melodi2/preview/fldr_2010_08_03/file2841280826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1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588976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characteristic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dimensions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still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559460" y="2398970"/>
            <a:ext cx="50266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http://cdn.morguefile.com/imageData/public/files/m/melodi2/preview/fldr_2010_08_03/file2841280826090.jpg</a:t>
            </a:r>
          </a:p>
        </p:txBody>
      </p:sp>
    </p:spTree>
    <p:extLst>
      <p:ext uri="{BB962C8B-B14F-4D97-AF65-F5344CB8AC3E}">
        <p14:creationId xmlns:p14="http://schemas.microsoft.com/office/powerpoint/2010/main" val="975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://cdn.morguefile.com/imageData/public/files/h/hotblack/preview/fldr_2012_04_02/file961333376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4"/>
            <a:ext cx="9144000" cy="5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1940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does the model /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behalf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http://www.morguefile.com/archive/display/807269</a:t>
            </a:r>
          </a:p>
        </p:txBody>
      </p:sp>
    </p:spTree>
    <p:extLst>
      <p:ext uri="{BB962C8B-B14F-4D97-AF65-F5344CB8AC3E}">
        <p14:creationId xmlns:p14="http://schemas.microsoft.com/office/powerpoint/2010/main" val="13925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h/hotblack/preview/fldr_2008_11_02/file0002629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4"/>
            <a:ext cx="9144000" cy="5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19402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does the model /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behalf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Invest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style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(line plot,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scatterplot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plot,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barchart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3D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surface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labels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captions,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(zero,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/log, units, major / minor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…)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uncertainty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plots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combine in a single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611690" y="2346739"/>
            <a:ext cx="49221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http://cdn.morguefile.com/imageData/public/files/h/hotblack/preview/fldr_2008_11_02/file00026290007.jpg</a:t>
            </a:r>
          </a:p>
        </p:txBody>
      </p:sp>
    </p:spTree>
    <p:extLst>
      <p:ext uri="{BB962C8B-B14F-4D97-AF65-F5344CB8AC3E}">
        <p14:creationId xmlns:p14="http://schemas.microsoft.com/office/powerpoint/2010/main" val="1277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8" name="Picture 4" descr="http://cdn.morguefile.com/imageData/public/files/d/dtcreations/preview/fldr_2005_04_17/file0001878401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01" y="0"/>
            <a:ext cx="44291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2660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does the model /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behalf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AutoNum type="arabicPeriod" startAt="2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doubt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conservative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 rot="5400000">
            <a:off x="6498758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http://www.morguefile.com/archive/display/60505</a:t>
            </a:r>
          </a:p>
        </p:txBody>
      </p:sp>
    </p:spTree>
    <p:extLst>
      <p:ext uri="{BB962C8B-B14F-4D97-AF65-F5344CB8AC3E}">
        <p14:creationId xmlns:p14="http://schemas.microsoft.com/office/powerpoint/2010/main" val="6700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 descr="http://cdn.morguefile.com/imageData/public/files/d/danielito/preview/fldr_2008_11_11/file000243507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19402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does the model /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behalf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AutoNum type="arabicPeriod" startAt="3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warned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biased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users</a:t>
            </a: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full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detailed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account of as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 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indent="0"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possible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assumptions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estimates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insist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report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indivisible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refrain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easy-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misapprehend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second opinion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http://www.morguefile.com/archive/display/167505</a:t>
            </a:r>
          </a:p>
        </p:txBody>
      </p:sp>
    </p:spTree>
    <p:extLst>
      <p:ext uri="{BB962C8B-B14F-4D97-AF65-F5344CB8AC3E}">
        <p14:creationId xmlns:p14="http://schemas.microsoft.com/office/powerpoint/2010/main" val="2324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cdn.morguefile.com/imageData/public/files/k/kevinrosseel/preview/fldr_2008_11_28/file00013173126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21224"/>
          <a:stretch/>
        </p:blipFill>
        <p:spPr bwMode="auto">
          <a:xfrm>
            <a:off x="3779912" y="0"/>
            <a:ext cx="53404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7700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does the model /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behalf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AutoNum type="arabicPeriod" startAt="4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Take care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self-fulfilling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self-denying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prophecies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093586" y="2941208"/>
            <a:ext cx="5958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http://cdn.morguefile.com/imageData/public/files/k/kevinrosseel/preview/fldr_2008_11_28/file0001317312648.jpg</a:t>
            </a:r>
          </a:p>
        </p:txBody>
      </p:sp>
    </p:spTree>
    <p:extLst>
      <p:ext uri="{BB962C8B-B14F-4D97-AF65-F5344CB8AC3E}">
        <p14:creationId xmlns:p14="http://schemas.microsoft.com/office/powerpoint/2010/main" val="873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h/hamper/preview/fldr_2008_11_02/file0001321859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 bwMode="auto">
          <a:xfrm>
            <a:off x="5364088" y="0"/>
            <a:ext cx="37799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55406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intended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does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address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low level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specialization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Large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size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: no option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bi-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directional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communication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Large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size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consider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interactive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model. Example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: ‘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stemwijzer ‘</a:t>
            </a: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(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=recommendation system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for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voters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in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democratic</a:t>
            </a:r>
            <a:r>
              <a:rPr lang="nl-N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elections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)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559460" y="2398970"/>
            <a:ext cx="50266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http://cdn.morguefile.com/imageData/public/files/h/hamper/preview/fldr_2008_11_02/file000132185998.jpg</a:t>
            </a:r>
          </a:p>
        </p:txBody>
      </p:sp>
    </p:spTree>
    <p:extLst>
      <p:ext uri="{BB962C8B-B14F-4D97-AF65-F5344CB8AC3E}">
        <p14:creationId xmlns:p14="http://schemas.microsoft.com/office/powerpoint/2010/main" val="10903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http://cdn.morguefile.com/imageData/public/files/j/jdurham/preview/fldr_2009_06_28/file47012462191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3151"/>
          <a:stretch/>
        </p:blipFill>
        <p:spPr bwMode="auto">
          <a:xfrm>
            <a:off x="0" y="-74196"/>
            <a:ext cx="9164049" cy="52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79462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is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contains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fewer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implausible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assumptions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17622" y="2545164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http://cdn.morguefile.com/imageData/public/files/j/jdurham/preview/fldr_2009_06_28/file4701246219194.jpg</a:t>
            </a:r>
          </a:p>
        </p:txBody>
      </p:sp>
    </p:spTree>
    <p:extLst>
      <p:ext uri="{BB962C8B-B14F-4D97-AF65-F5344CB8AC3E}">
        <p14:creationId xmlns:p14="http://schemas.microsoft.com/office/powerpoint/2010/main" val="4708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http://cdn.morguefile.com/imageData/public/files/j/jdurham/preview/fldr_2009_06_28/file47012462191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3151"/>
          <a:stretch/>
        </p:blipFill>
        <p:spPr bwMode="auto">
          <a:xfrm>
            <a:off x="0" y="-74196"/>
            <a:ext cx="9164049" cy="52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79462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is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contains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fewer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implausible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assumptions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17622" y="2545164"/>
            <a:ext cx="5310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http://cdn.morguefile.com/imageData/public/files/j/jdurham/preview/fldr_2009_06_28/file4701246219194.jpg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91680" y="1988418"/>
            <a:ext cx="4968552" cy="2616101"/>
          </a:xfrm>
          <a:prstGeom prst="rect">
            <a:avLst/>
          </a:prstGeom>
          <a:blipFill dpi="0" rotWithShape="1"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taxi company model.</a:t>
            </a:r>
          </a:p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 of a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plausible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 of a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implausible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311450" y="1779662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 descr="http://cdn.morguefile.com/imageData/public/files/v/veggiegretz/preview/fldr_2010_11_30/file355129113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2546"/>
            <a:ext cx="9180512" cy="5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has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/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691680" y="2790676"/>
            <a:ext cx="4968552" cy="1877437"/>
          </a:xfrm>
          <a:prstGeom prst="rect">
            <a:avLst/>
          </a:prstGeom>
          <a:blipFill dpi="0" rotWithShape="1"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distinctiveness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311450" y="2581920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37101" y="2709238"/>
            <a:ext cx="527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http://cdn.morguefile.com/imageData/public/files/v/veggiegretz/preview/fldr_2010_11_30/file3551291133107.jpg</a:t>
            </a:r>
          </a:p>
        </p:txBody>
      </p:sp>
    </p:spTree>
    <p:extLst>
      <p:ext uri="{BB962C8B-B14F-4D97-AF65-F5344CB8AC3E}">
        <p14:creationId xmlns:p14="http://schemas.microsoft.com/office/powerpoint/2010/main" val="10655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uiExpand="1" build="p" bldLvl="5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88032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iterate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500083" y="2612232"/>
            <a:ext cx="2199325" cy="1918942"/>
            <a:chOff x="4932363" y="1563688"/>
            <a:chExt cx="4211637" cy="3074047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932363" y="1563688"/>
              <a:ext cx="4211637" cy="622449"/>
              <a:chOff x="3107" y="1642"/>
              <a:chExt cx="2653" cy="523"/>
            </a:xfrm>
          </p:grpSpPr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07" y="164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1"/>
                <a:ext cx="1565" cy="414"/>
              </a:xfrm>
              <a:prstGeom prst="rect">
                <a:avLst/>
              </a:prstGeom>
              <a:solidFill>
                <a:srgbClr val="FFCC99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problem?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(problem validation)</a:t>
                </a:r>
              </a:p>
            </p:txBody>
          </p:sp>
        </p:grp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932363" y="2284412"/>
              <a:ext cx="4211637" cy="492468"/>
              <a:chOff x="3107" y="1752"/>
              <a:chExt cx="2653" cy="414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2"/>
                <a:ext cx="1565" cy="41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concepts?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(concepts validation)</a:t>
                </a:r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4932363" y="2859087"/>
              <a:ext cx="4211637" cy="556970"/>
              <a:chOff x="3107" y="2341"/>
              <a:chExt cx="2653" cy="468"/>
            </a:xfrm>
          </p:grpSpPr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07" y="2401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1565" cy="41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model?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(model verification)</a:t>
                </a: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4932363" y="3435344"/>
              <a:ext cx="4211637" cy="601301"/>
              <a:chOff x="3107" y="2886"/>
              <a:chExt cx="2653" cy="504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3107" y="298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195" y="2886"/>
                <a:ext cx="1565" cy="41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outcome?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(outcome verification)</a:t>
                </a:r>
              </a:p>
            </p:txBody>
          </p:sp>
        </p:grp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932363" y="4151960"/>
              <a:ext cx="1727200" cy="485775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 sz="800"/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657977" y="3957638"/>
              <a:ext cx="2484438" cy="493043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Right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?</a:t>
              </a:r>
            </a:p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(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verification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6239522" y="2550320"/>
            <a:ext cx="1562954" cy="2016394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http://cdn.morguefile.com/imageData/public/files/v/veggiegretz/preview/fldr_2010_11_30/file355129113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2546"/>
            <a:ext cx="9180512" cy="5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has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/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something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correctly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happen at time T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close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6437101" y="2709238"/>
            <a:ext cx="527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http://cdn.morguefile.com/imageData/public/files/v/veggiegretz/preview/fldr_2010_11_30/file3551291133107.jpg</a:t>
            </a:r>
          </a:p>
        </p:txBody>
      </p:sp>
    </p:spTree>
    <p:extLst>
      <p:ext uri="{BB962C8B-B14F-4D97-AF65-F5344CB8AC3E}">
        <p14:creationId xmlns:p14="http://schemas.microsoft.com/office/powerpoint/2010/main" val="16838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http://cdn.morguefile.com/imageData/public/files/v/veggiegretz/preview/fldr_2010_11_30/file355129113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2546"/>
            <a:ext cx="9180512" cy="5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has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/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explanation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not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not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How close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vs.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or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vs.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explanation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holds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6437101" y="2709238"/>
            <a:ext cx="527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http://cdn.morguefile.com/imageData/public/files/v/veggiegretz/preview/fldr_2010_11_30/file3551291133107.jpg</a:t>
            </a:r>
          </a:p>
        </p:txBody>
      </p:sp>
    </p:spTree>
    <p:extLst>
      <p:ext uri="{BB962C8B-B14F-4D97-AF65-F5344CB8AC3E}">
        <p14:creationId xmlns:p14="http://schemas.microsoft.com/office/powerpoint/2010/main" val="2291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http://cdn.morguefile.com/imageData/public/files/v/veggiegretz/preview/fldr_2010_11_30/file355129113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2546"/>
            <a:ext cx="9180512" cy="5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has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/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input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yields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input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yields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correctly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found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dominate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How close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6437101" y="2709238"/>
            <a:ext cx="527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http://cdn.morguefile.com/imageData/public/files/v/veggiegretz/preview/fldr_2010_11_30/file3551291133107.jpg</a:t>
            </a:r>
          </a:p>
        </p:txBody>
      </p:sp>
    </p:spTree>
    <p:extLst>
      <p:ext uri="{BB962C8B-B14F-4D97-AF65-F5344CB8AC3E}">
        <p14:creationId xmlns:p14="http://schemas.microsoft.com/office/powerpoint/2010/main" val="754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http://cdn.morguefile.com/imageData/public/files/j/jdurham/preview/fldr_2009_04_04/file42112388749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4549"/>
          <a:stretch/>
        </p:blipFill>
        <p:spPr bwMode="auto">
          <a:xfrm>
            <a:off x="-36512" y="1"/>
            <a:ext cx="92170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 model has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alternatives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more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common types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errors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false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conclude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X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no X)</a:t>
            </a:r>
          </a:p>
          <a:p>
            <a:pPr eaLnBrk="1" hangingPunct="1"/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false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negative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conclude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X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X)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http://www.morguefile.com/archive/display/560889</a:t>
            </a:r>
          </a:p>
        </p:txBody>
      </p:sp>
    </p:spTree>
    <p:extLst>
      <p:ext uri="{BB962C8B-B14F-4D97-AF65-F5344CB8AC3E}">
        <p14:creationId xmlns:p14="http://schemas.microsoft.com/office/powerpoint/2010/main" val="14815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 descr="http://cdn.morguefile.com/imageData/public/files/e/edouardo/preview/fldr_2009_06_20/file27312455145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7" b="5844"/>
          <a:stretch/>
        </p:blipFill>
        <p:spPr bwMode="auto">
          <a:xfrm>
            <a:off x="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79462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surprise of a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unforeseen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new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closed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closed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model computing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probability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X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number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0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verifying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´true´ or ´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´.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surprise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366086" y="270965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http://cdn.morguefile.com/imageData/public/files/e/edouardo/preview/fldr_2009_06_20/file2731245514566.jpg</a:t>
            </a:r>
          </a:p>
        </p:txBody>
      </p:sp>
    </p:spTree>
    <p:extLst>
      <p:ext uri="{BB962C8B-B14F-4D97-AF65-F5344CB8AC3E}">
        <p14:creationId xmlns:p14="http://schemas.microsoft.com/office/powerpoint/2010/main" val="13959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http://cdn.morguefile.com/imageData/public/files/e/edouardo/preview/fldr_2009_06_20/file27312455145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7" b="5844"/>
          <a:stretch/>
        </p:blipFill>
        <p:spPr bwMode="auto">
          <a:xfrm>
            <a:off x="0" y="0"/>
            <a:ext cx="91420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surprise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19402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surprise of a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unforeseen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new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closed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ontologies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exploration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evolutionary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algorithms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PCA,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abstraction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6366086" y="270965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http://cdn.morguefile.com/imageData/public/files/e/edouardo/preview/fldr_2009_06_20/file2731245514566.jpg</a:t>
            </a:r>
          </a:p>
        </p:txBody>
      </p:sp>
    </p:spTree>
    <p:extLst>
      <p:ext uri="{BB962C8B-B14F-4D97-AF65-F5344CB8AC3E}">
        <p14:creationId xmlns:p14="http://schemas.microsoft.com/office/powerpoint/2010/main" val="30774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0" name="Picture 2" descr="File:First man on the m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97"/>
            <a:ext cx="9144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2607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affect the stakeholders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adversely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perspectives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prestige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profit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more impact the </a:t>
            </a: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responsability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</a:t>
            </a:r>
            <a:r>
              <a:rPr lang="nl-N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the </a:t>
            </a: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impact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714202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http://commons.wikimedia.org/wiki/File:First_man_on_the_moon.jpg</a:t>
            </a:r>
          </a:p>
        </p:txBody>
      </p:sp>
    </p:spTree>
    <p:extLst>
      <p:ext uri="{BB962C8B-B14F-4D97-AF65-F5344CB8AC3E}">
        <p14:creationId xmlns:p14="http://schemas.microsoft.com/office/powerpoint/2010/main" val="41136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File:First man on the m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8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97"/>
            <a:ext cx="9144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80580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affect the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stakeholders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Intended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capitalized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lvl="1" indent="0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revenues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absence of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indent="0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revenues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present;</a:t>
            </a:r>
          </a:p>
          <a:p>
            <a:pPr marL="0" lvl="1" indent="0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ownership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absence of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indent="0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ownership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present;</a:t>
            </a:r>
          </a:p>
          <a:p>
            <a:pPr marL="0" lvl="1" indent="0"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=((r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)-(c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))/(|r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-r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|+|c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|)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0" y="629480"/>
            <a:ext cx="5113337" cy="1944290"/>
          </a:xfrm>
          <a:prstGeom prst="wedgeEllipseCallout">
            <a:avLst>
              <a:gd name="adj1" fmla="val -40967"/>
              <a:gd name="adj2" fmla="val 119242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nl-NL" sz="1600" dirty="0"/>
              <a:t>0 </a:t>
            </a:r>
            <a:r>
              <a:rPr lang="nl-NL" sz="1600" dirty="0">
                <a:sym typeface="Symbol" pitchFamily="18" charset="2"/>
              </a:rPr>
              <a:t></a:t>
            </a:r>
            <a:r>
              <a:rPr lang="nl-NL" sz="1600" dirty="0"/>
              <a:t> |</a:t>
            </a:r>
            <a:r>
              <a:rPr lang="nl-NL" sz="1600" dirty="0">
                <a:sym typeface="Symbol" pitchFamily="18" charset="2"/>
              </a:rPr>
              <a:t>|1: magnitude of impact</a:t>
            </a:r>
          </a:p>
          <a:p>
            <a:pPr algn="l"/>
            <a:r>
              <a:rPr lang="nl-NL" sz="1600" dirty="0" err="1"/>
              <a:t>If</a:t>
            </a:r>
            <a:r>
              <a:rPr lang="nl-NL" sz="1600" dirty="0"/>
              <a:t> 0 </a:t>
            </a:r>
            <a:r>
              <a:rPr lang="nl-NL" sz="1600" dirty="0">
                <a:sym typeface="Symbol" pitchFamily="18" charset="2"/>
              </a:rPr>
              <a:t></a:t>
            </a:r>
            <a:r>
              <a:rPr lang="nl-NL" sz="1600" dirty="0"/>
              <a:t> </a:t>
            </a:r>
            <a:r>
              <a:rPr lang="nl-NL" sz="1600" dirty="0">
                <a:sym typeface="Symbol" pitchFamily="18" charset="2"/>
              </a:rPr>
              <a:t>  1: </a:t>
            </a:r>
            <a:r>
              <a:rPr lang="nl-NL" sz="1600" dirty="0" err="1">
                <a:sym typeface="Symbol" pitchFamily="18" charset="2"/>
              </a:rPr>
              <a:t>positive</a:t>
            </a:r>
            <a:r>
              <a:rPr lang="nl-NL" sz="1600" dirty="0">
                <a:sym typeface="Symbol" pitchFamily="18" charset="2"/>
              </a:rPr>
              <a:t> impact (e.g., </a:t>
            </a:r>
            <a:r>
              <a:rPr lang="nl-NL" sz="1600" dirty="0" err="1">
                <a:sym typeface="Symbol" pitchFamily="18" charset="2"/>
              </a:rPr>
              <a:t>models</a:t>
            </a:r>
            <a:r>
              <a:rPr lang="nl-NL" sz="1600" dirty="0">
                <a:sym typeface="Symbol" pitchFamily="18" charset="2"/>
              </a:rPr>
              <a:t> </a:t>
            </a:r>
            <a:r>
              <a:rPr lang="nl-NL" sz="1600" dirty="0" err="1">
                <a:sym typeface="Symbol" pitchFamily="18" charset="2"/>
              </a:rPr>
              <a:t>for</a:t>
            </a:r>
            <a:r>
              <a:rPr lang="nl-NL" sz="1600" dirty="0">
                <a:sym typeface="Symbol" pitchFamily="18" charset="2"/>
              </a:rPr>
              <a:t> </a:t>
            </a:r>
            <a:r>
              <a:rPr lang="nl-NL" sz="1600" dirty="0" err="1">
                <a:sym typeface="Symbol" pitchFamily="18" charset="2"/>
              </a:rPr>
              <a:t>optimization</a:t>
            </a:r>
            <a:r>
              <a:rPr lang="nl-NL" sz="1600" dirty="0">
                <a:sym typeface="Symbol" pitchFamily="18" charset="2"/>
              </a:rPr>
              <a:t>);</a:t>
            </a:r>
          </a:p>
          <a:p>
            <a:pPr algn="l"/>
            <a:r>
              <a:rPr lang="nl-NL" sz="1600" dirty="0" err="1">
                <a:sym typeface="Symbol" pitchFamily="18" charset="2"/>
              </a:rPr>
              <a:t>if</a:t>
            </a:r>
            <a:r>
              <a:rPr lang="nl-NL" sz="1600" dirty="0">
                <a:sym typeface="Symbol" pitchFamily="18" charset="2"/>
              </a:rPr>
              <a:t> -1    0 </a:t>
            </a:r>
            <a:r>
              <a:rPr lang="nl-NL" sz="1600" dirty="0" err="1">
                <a:sym typeface="Symbol" pitchFamily="18" charset="2"/>
              </a:rPr>
              <a:t>negative</a:t>
            </a:r>
            <a:r>
              <a:rPr lang="nl-NL" sz="1600" dirty="0">
                <a:sym typeface="Symbol" pitchFamily="18" charset="2"/>
              </a:rPr>
              <a:t> impact (e.g., risk </a:t>
            </a:r>
            <a:r>
              <a:rPr lang="nl-NL" sz="1600" dirty="0" err="1">
                <a:sym typeface="Symbol" pitchFamily="18" charset="2"/>
              </a:rPr>
              <a:t>prediction</a:t>
            </a:r>
            <a:r>
              <a:rPr lang="nl-NL" sz="1600" dirty="0">
                <a:sym typeface="Symbol" pitchFamily="18" charset="2"/>
              </a:rPr>
              <a:t> or analysis)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impact</a:t>
            </a:r>
          </a:p>
        </p:txBody>
      </p:sp>
      <p:sp>
        <p:nvSpPr>
          <p:cNvPr id="10" name="Rechthoek 9"/>
          <p:cNvSpPr/>
          <p:nvPr/>
        </p:nvSpPr>
        <p:spPr>
          <a:xfrm rot="5400000">
            <a:off x="6714202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http://commons.wikimedia.org/wiki/File:First_man_on_the_moon.jpg</a:t>
            </a:r>
          </a:p>
        </p:txBody>
      </p:sp>
    </p:spTree>
    <p:extLst>
      <p:ext uri="{BB962C8B-B14F-4D97-AF65-F5344CB8AC3E}">
        <p14:creationId xmlns:p14="http://schemas.microsoft.com/office/powerpoint/2010/main" val="7810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uiExpand="1" build="p" bldLvl="5"/>
      <p:bldP spid="1802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 descr="http://cdn.morguefile.com/imageData/public/files/c/clarita/preview/fldr_2005_06_05/file0001342292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"/>
            <a:ext cx="9144000" cy="5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impact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87839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affect the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stakeholders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also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capitalized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145464" y="3065094"/>
            <a:ext cx="5854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http://cdn.morguefile.com/imageData/public/files/c/clarita/preview/fldr_2005_06_05/file0001342292284.jpg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91680" y="2790676"/>
            <a:ext cx="4968552" cy="1508105"/>
          </a:xfrm>
          <a:prstGeom prst="rect">
            <a:avLst/>
          </a:prstGeom>
          <a:blipFill dpi="0" rotWithShape="1"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 risk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 in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impact?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311450" y="2581920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9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uiExpand="1" build="p" bldLvl="5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 descr="http://cdn.morguefile.com/imageData/public/files/c/clarita/preview/fldr_2005_06_05/file0001342292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"/>
            <a:ext cx="9144000" cy="5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impact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87839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affect the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stakeholders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also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capitalized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C=the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estimated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chance (per time interval)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incident (=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erroneous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e.g. a type-I or type-II error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>
              <a:buFontTx/>
              <a:buNone/>
            </a:pP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V=the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estimated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loss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per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incident</a:t>
            </a:r>
          </a:p>
          <a:p>
            <a:pPr algn="l" eaLnBrk="1" hangingPunct="1">
              <a:buFontTx/>
              <a:buNone/>
            </a:pP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Both C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negative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model.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product CV has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dimension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money / time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</a:t>
            </a:r>
            <a:r>
              <a:rPr lang="nl-NL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145464" y="3065094"/>
            <a:ext cx="5854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http://cdn.morguefile.com/imageData/public/files/c/clarita/preview/fldr_2005_06_05/file0001342292284.jpg</a:t>
            </a:r>
          </a:p>
        </p:txBody>
      </p:sp>
    </p:spTree>
    <p:extLst>
      <p:ext uri="{BB962C8B-B14F-4D97-AF65-F5344CB8AC3E}">
        <p14:creationId xmlns:p14="http://schemas.microsoft.com/office/powerpoint/2010/main" val="25320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m/mzacha/preview/fldr_2009_12_10/file9191260479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59" y="-72008"/>
            <a:ext cx="2745965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400" y="915566"/>
            <a:ext cx="877008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Modeling is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iterative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odels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incrementally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model, 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model;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criteria,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introduce </a:t>
            </a: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criteria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453046" y="2509160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http://cdn.morguefile.com/imageData/public/files/m/mzacha/preview/fldr_2009_12_10/file9191260479678.jpg</a:t>
            </a:r>
          </a:p>
        </p:txBody>
      </p:sp>
    </p:spTree>
    <p:extLst>
      <p:ext uri="{BB962C8B-B14F-4D97-AF65-F5344CB8AC3E}">
        <p14:creationId xmlns:p14="http://schemas.microsoft.com/office/powerpoint/2010/main" val="8137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21" name="Picture 11" descr="whenToUseAMod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/>
          <a:stretch/>
        </p:blipFill>
        <p:spPr bwMode="auto">
          <a:xfrm>
            <a:off x="3987209" y="1635646"/>
            <a:ext cx="477579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impact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869808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potential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impact of a model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affect the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stakeholders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beneficially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adversely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</a:p>
          <a:p>
            <a:pPr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impact of a model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balance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reliability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Ovaal 1"/>
          <p:cNvSpPr/>
          <p:nvPr/>
        </p:nvSpPr>
        <p:spPr>
          <a:xfrm>
            <a:off x="4644008" y="1851670"/>
            <a:ext cx="576064" cy="2592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>
          <a:xfrm rot="5400000">
            <a:off x="6300192" y="3147814"/>
            <a:ext cx="576064" cy="2880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/>
          <p:cNvSpPr/>
          <p:nvPr/>
        </p:nvSpPr>
        <p:spPr>
          <a:xfrm rot="5400000">
            <a:off x="5876062" y="1211516"/>
            <a:ext cx="1008112" cy="2432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al 14"/>
          <p:cNvSpPr/>
          <p:nvPr/>
        </p:nvSpPr>
        <p:spPr>
          <a:xfrm rot="5400000">
            <a:off x="6735288" y="3006846"/>
            <a:ext cx="836822" cy="189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al 15"/>
          <p:cNvSpPr/>
          <p:nvPr/>
        </p:nvSpPr>
        <p:spPr>
          <a:xfrm rot="3636729">
            <a:off x="6193870" y="1554583"/>
            <a:ext cx="937103" cy="35039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criteria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91680" y="1412354"/>
            <a:ext cx="4968552" cy="2246769"/>
          </a:xfrm>
          <a:prstGeom prst="rect">
            <a:avLst/>
          </a:prstGeom>
          <a:blipFill dpi="0" rotWithShape="1"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criteria.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311450" y="1203598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8" name="Picture 4" descr="File:Checkered flags-fr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02" y="2211710"/>
            <a:ext cx="1964261" cy="30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7" name="Text Box 1031"/>
          <p:cNvSpPr txBox="1">
            <a:spLocks noChangeArrowheads="1"/>
          </p:cNvSpPr>
          <p:nvPr/>
        </p:nvSpPr>
        <p:spPr bwMode="auto">
          <a:xfrm>
            <a:off x="194400" y="914400"/>
            <a:ext cx="8698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Property 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begin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stage of the modeling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or the end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stage)?</a:t>
            </a:r>
          </a:p>
        </p:txBody>
      </p:sp>
      <p:sp>
        <p:nvSpPr>
          <p:cNvPr id="122896" name="Text Box 1040"/>
          <p:cNvSpPr txBox="1">
            <a:spLocks noChangeArrowheads="1"/>
          </p:cNvSpPr>
          <p:nvPr/>
        </p:nvSpPr>
        <p:spPr bwMode="auto">
          <a:xfrm>
            <a:off x="194400" y="3219822"/>
            <a:ext cx="567374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definition: what is the scale of the problem? (scalability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conclusion: how much depends on it? (impact)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criteria</a:t>
            </a:r>
          </a:p>
        </p:txBody>
      </p:sp>
      <p:sp>
        <p:nvSpPr>
          <p:cNvPr id="3" name="Rechthoek 2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http://commons.wikimedia.org/wiki/File:Checkered_flags-fr.svg</a:t>
            </a:r>
          </a:p>
        </p:txBody>
      </p:sp>
    </p:spTree>
    <p:extLst>
      <p:ext uri="{BB962C8B-B14F-4D97-AF65-F5344CB8AC3E}">
        <p14:creationId xmlns:p14="http://schemas.microsoft.com/office/powerpoint/2010/main" val="25653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build="p" bldLvl="5"/>
      <p:bldP spid="122896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698" name="Picture 2" descr="http://cdn.morguefile.com/imageData/public/files/j/jdurham/preview/fldr_2009_02_28/file1312358387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b="4737"/>
          <a:stretch/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5" name="Text Box 1031"/>
          <p:cNvSpPr txBox="1">
            <a:spLocks noChangeArrowheads="1"/>
          </p:cNvSpPr>
          <p:nvPr/>
        </p:nvSpPr>
        <p:spPr bwMode="auto">
          <a:xfrm>
            <a:off x="194400" y="914400"/>
            <a:ext cx="848205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Property 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inside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(model,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system) or the ‘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outside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 (stakeholders + context) 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4949" name="Text Box 1045"/>
          <p:cNvSpPr txBox="1">
            <a:spLocks noChangeArrowheads="1"/>
          </p:cNvSpPr>
          <p:nvPr/>
        </p:nvSpPr>
        <p:spPr bwMode="auto">
          <a:xfrm>
            <a:off x="194400" y="3219822"/>
            <a:ext cx="760807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the inside (modeled system): what is the scale of the problem? (scalability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the outside (stakeholders): how much knowledge do the stakeholders need? (specialization)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criteria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http://www.morguefile.com/archive/display/540558</a:t>
            </a:r>
          </a:p>
        </p:txBody>
      </p:sp>
    </p:spTree>
    <p:extLst>
      <p:ext uri="{BB962C8B-B14F-4D97-AF65-F5344CB8AC3E}">
        <p14:creationId xmlns:p14="http://schemas.microsoft.com/office/powerpoint/2010/main" val="15551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uiExpand="1" build="p" bldLvl="5"/>
      <p:bldP spid="124949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22" name="Picture 2" descr="http://cdn.morguefile.com/imageData/public/files/j/johninportland/preview/fldr_2010_12_31/file9511293817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78"/>
            <a:ext cx="9151945" cy="51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79462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Property 3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quantitative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aspects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?</a:t>
            </a:r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194400" y="3219822"/>
            <a:ext cx="660984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quantitative aspect: what is the scale of the problem? (scalability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criterion related to qualitative aspect: how different can modeled systems be? (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criteria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http://www.morguefile.com/archive/display/723394</a:t>
            </a:r>
          </a:p>
        </p:txBody>
      </p:sp>
    </p:spTree>
    <p:extLst>
      <p:ext uri="{BB962C8B-B14F-4D97-AF65-F5344CB8AC3E}">
        <p14:creationId xmlns:p14="http://schemas.microsoft.com/office/powerpoint/2010/main" val="20424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uiExpand="1" build="p" bldLvl="5"/>
      <p:bldP spid="126999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4033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Combinations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74" name="Rectangle 91"/>
          <p:cNvSpPr>
            <a:spLocks noChangeArrowheads="1"/>
          </p:cNvSpPr>
          <p:nvPr/>
        </p:nvSpPr>
        <p:spPr bwMode="auto">
          <a:xfrm>
            <a:off x="17463" y="2175272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75" name="Rectangle 92"/>
          <p:cNvSpPr>
            <a:spLocks noChangeArrowheads="1"/>
          </p:cNvSpPr>
          <p:nvPr/>
        </p:nvSpPr>
        <p:spPr bwMode="auto">
          <a:xfrm>
            <a:off x="17463" y="2539604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76" name="Rectangle 93"/>
          <p:cNvSpPr>
            <a:spLocks noChangeArrowheads="1"/>
          </p:cNvSpPr>
          <p:nvPr/>
        </p:nvSpPr>
        <p:spPr bwMode="auto">
          <a:xfrm>
            <a:off x="17463" y="2905125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77" name="Rectangle 94"/>
          <p:cNvSpPr>
            <a:spLocks noChangeArrowheads="1"/>
          </p:cNvSpPr>
          <p:nvPr/>
        </p:nvSpPr>
        <p:spPr bwMode="auto">
          <a:xfrm>
            <a:off x="17463" y="3270647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78" name="Rectangle 95"/>
          <p:cNvSpPr>
            <a:spLocks noChangeArrowheads="1"/>
          </p:cNvSpPr>
          <p:nvPr/>
        </p:nvSpPr>
        <p:spPr bwMode="auto">
          <a:xfrm>
            <a:off x="17463" y="3636169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79" name="Rectangle 96"/>
          <p:cNvSpPr>
            <a:spLocks noChangeArrowheads="1"/>
          </p:cNvSpPr>
          <p:nvPr/>
        </p:nvSpPr>
        <p:spPr bwMode="auto">
          <a:xfrm>
            <a:off x="17463" y="4001691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0" name="Rectangle 97"/>
          <p:cNvSpPr>
            <a:spLocks noChangeArrowheads="1"/>
          </p:cNvSpPr>
          <p:nvPr/>
        </p:nvSpPr>
        <p:spPr bwMode="auto">
          <a:xfrm>
            <a:off x="17463" y="4367213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1" name="Rectangle 98"/>
          <p:cNvSpPr>
            <a:spLocks noChangeArrowheads="1"/>
          </p:cNvSpPr>
          <p:nvPr/>
        </p:nvSpPr>
        <p:spPr bwMode="auto">
          <a:xfrm>
            <a:off x="17463" y="4732735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2" name="Rectangle 100"/>
          <p:cNvSpPr>
            <a:spLocks noChangeArrowheads="1"/>
          </p:cNvSpPr>
          <p:nvPr/>
        </p:nvSpPr>
        <p:spPr bwMode="auto">
          <a:xfrm>
            <a:off x="1079501" y="2175272"/>
            <a:ext cx="1116013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3" name="Rectangle 101"/>
          <p:cNvSpPr>
            <a:spLocks noChangeArrowheads="1"/>
          </p:cNvSpPr>
          <p:nvPr/>
        </p:nvSpPr>
        <p:spPr bwMode="auto">
          <a:xfrm>
            <a:off x="1079501" y="2539604"/>
            <a:ext cx="1116013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4" name="Rectangle 102"/>
          <p:cNvSpPr>
            <a:spLocks noChangeArrowheads="1"/>
          </p:cNvSpPr>
          <p:nvPr/>
        </p:nvSpPr>
        <p:spPr bwMode="auto">
          <a:xfrm>
            <a:off x="1079501" y="2905125"/>
            <a:ext cx="1116013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5" name="Rectangle 103"/>
          <p:cNvSpPr>
            <a:spLocks noChangeArrowheads="1"/>
          </p:cNvSpPr>
          <p:nvPr/>
        </p:nvSpPr>
        <p:spPr bwMode="auto">
          <a:xfrm>
            <a:off x="1079501" y="3270647"/>
            <a:ext cx="1116013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6" name="Rectangle 104"/>
          <p:cNvSpPr>
            <a:spLocks noChangeArrowheads="1"/>
          </p:cNvSpPr>
          <p:nvPr/>
        </p:nvSpPr>
        <p:spPr bwMode="auto">
          <a:xfrm>
            <a:off x="1079501" y="3636169"/>
            <a:ext cx="1116013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7" name="Rectangle 105"/>
          <p:cNvSpPr>
            <a:spLocks noChangeArrowheads="1"/>
          </p:cNvSpPr>
          <p:nvPr/>
        </p:nvSpPr>
        <p:spPr bwMode="auto">
          <a:xfrm>
            <a:off x="1079501" y="4001691"/>
            <a:ext cx="1116013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8" name="Rectangle 106"/>
          <p:cNvSpPr>
            <a:spLocks noChangeArrowheads="1"/>
          </p:cNvSpPr>
          <p:nvPr/>
        </p:nvSpPr>
        <p:spPr bwMode="auto">
          <a:xfrm>
            <a:off x="1079501" y="4367213"/>
            <a:ext cx="1116013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89" name="Rectangle 107"/>
          <p:cNvSpPr>
            <a:spLocks noChangeArrowheads="1"/>
          </p:cNvSpPr>
          <p:nvPr/>
        </p:nvSpPr>
        <p:spPr bwMode="auto">
          <a:xfrm>
            <a:off x="1079501" y="4732735"/>
            <a:ext cx="1116013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0" name="Rectangle 108"/>
          <p:cNvSpPr>
            <a:spLocks noChangeArrowheads="1"/>
          </p:cNvSpPr>
          <p:nvPr/>
        </p:nvSpPr>
        <p:spPr bwMode="auto">
          <a:xfrm>
            <a:off x="2160588" y="2175272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1" name="Rectangle 109"/>
          <p:cNvSpPr>
            <a:spLocks noChangeArrowheads="1"/>
          </p:cNvSpPr>
          <p:nvPr/>
        </p:nvSpPr>
        <p:spPr bwMode="auto">
          <a:xfrm>
            <a:off x="2160588" y="2539604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2" name="Rectangle 110"/>
          <p:cNvSpPr>
            <a:spLocks noChangeArrowheads="1"/>
          </p:cNvSpPr>
          <p:nvPr/>
        </p:nvSpPr>
        <p:spPr bwMode="auto">
          <a:xfrm>
            <a:off x="2160588" y="2905125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3" name="Rectangle 111"/>
          <p:cNvSpPr>
            <a:spLocks noChangeArrowheads="1"/>
          </p:cNvSpPr>
          <p:nvPr/>
        </p:nvSpPr>
        <p:spPr bwMode="auto">
          <a:xfrm>
            <a:off x="2160588" y="3270647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4" name="Rectangle 112"/>
          <p:cNvSpPr>
            <a:spLocks noChangeArrowheads="1"/>
          </p:cNvSpPr>
          <p:nvPr/>
        </p:nvSpPr>
        <p:spPr bwMode="auto">
          <a:xfrm>
            <a:off x="2160588" y="3636169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5" name="Rectangle 113"/>
          <p:cNvSpPr>
            <a:spLocks noChangeArrowheads="1"/>
          </p:cNvSpPr>
          <p:nvPr/>
        </p:nvSpPr>
        <p:spPr bwMode="auto">
          <a:xfrm>
            <a:off x="2160588" y="4001691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6" name="Rectangle 114"/>
          <p:cNvSpPr>
            <a:spLocks noChangeArrowheads="1"/>
          </p:cNvSpPr>
          <p:nvPr/>
        </p:nvSpPr>
        <p:spPr bwMode="auto">
          <a:xfrm>
            <a:off x="2160588" y="4367213"/>
            <a:ext cx="1116012" cy="3238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1297" name="Rectangle 115"/>
          <p:cNvSpPr>
            <a:spLocks noChangeArrowheads="1"/>
          </p:cNvSpPr>
          <p:nvPr/>
        </p:nvSpPr>
        <p:spPr bwMode="auto">
          <a:xfrm>
            <a:off x="2160588" y="4732735"/>
            <a:ext cx="1116012" cy="323850"/>
          </a:xfrm>
          <a:prstGeom prst="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  <a:ln w="508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nl-NL"/>
          </a:p>
        </p:txBody>
      </p:sp>
      <p:sp>
        <p:nvSpPr>
          <p:cNvPr id="129072" name="Rectangle 48"/>
          <p:cNvSpPr>
            <a:spLocks noChangeArrowheads="1"/>
          </p:cNvSpPr>
          <p:nvPr/>
        </p:nvSpPr>
        <p:spPr bwMode="auto">
          <a:xfrm>
            <a:off x="3238500" y="4792266"/>
            <a:ext cx="1079500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>
                <a:solidFill>
                  <a:schemeClr val="tx2"/>
                </a:solidFill>
              </a:rPr>
              <a:t>impact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0" y="4772025"/>
            <a:ext cx="3240088" cy="371475"/>
            <a:chOff x="-1" y="4025"/>
            <a:chExt cx="2041" cy="312"/>
          </a:xfrm>
        </p:grpSpPr>
        <p:sp>
          <p:nvSpPr>
            <p:cNvPr id="11380" name="Rectangle 47"/>
            <p:cNvSpPr>
              <a:spLocks noChangeArrowheads="1"/>
            </p:cNvSpPr>
            <p:nvPr/>
          </p:nvSpPr>
          <p:spPr bwMode="auto">
            <a:xfrm>
              <a:off x="1360" y="4025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quantitative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81" name="Rectangle 46"/>
            <p:cNvSpPr>
              <a:spLocks noChangeArrowheads="1"/>
            </p:cNvSpPr>
            <p:nvPr/>
          </p:nvSpPr>
          <p:spPr bwMode="auto">
            <a:xfrm>
              <a:off x="679" y="4025"/>
              <a:ext cx="6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outside</a:t>
              </a:r>
            </a:p>
          </p:txBody>
        </p:sp>
        <p:sp>
          <p:nvSpPr>
            <p:cNvPr id="11382" name="Rectangle 45"/>
            <p:cNvSpPr>
              <a:spLocks noChangeArrowheads="1"/>
            </p:cNvSpPr>
            <p:nvPr/>
          </p:nvSpPr>
          <p:spPr bwMode="auto">
            <a:xfrm>
              <a:off x="-1" y="4025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conclude</a:t>
              </a:r>
            </a:p>
          </p:txBody>
        </p:sp>
      </p:grpSp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3238500" y="4416588"/>
            <a:ext cx="1079500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>
                <a:solidFill>
                  <a:schemeClr val="tx2"/>
                </a:solidFill>
              </a:rPr>
              <a:t>surprise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107950" y="4475560"/>
            <a:ext cx="3240088" cy="371475"/>
            <a:chOff x="-1" y="3713"/>
            <a:chExt cx="2041" cy="312"/>
          </a:xfrm>
        </p:grpSpPr>
        <p:sp>
          <p:nvSpPr>
            <p:cNvPr id="11377" name="Rectangle 43"/>
            <p:cNvSpPr>
              <a:spLocks noChangeArrowheads="1"/>
            </p:cNvSpPr>
            <p:nvPr/>
          </p:nvSpPr>
          <p:spPr bwMode="auto">
            <a:xfrm>
              <a:off x="1360" y="3713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qualitative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78" name="Rectangle 42"/>
            <p:cNvSpPr>
              <a:spLocks noChangeArrowheads="1"/>
            </p:cNvSpPr>
            <p:nvPr/>
          </p:nvSpPr>
          <p:spPr bwMode="auto">
            <a:xfrm>
              <a:off x="679" y="3713"/>
              <a:ext cx="6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outside</a:t>
              </a:r>
            </a:p>
          </p:txBody>
        </p:sp>
        <p:sp>
          <p:nvSpPr>
            <p:cNvPr id="11379" name="Rectangle 41"/>
            <p:cNvSpPr>
              <a:spLocks noChangeArrowheads="1"/>
            </p:cNvSpPr>
            <p:nvPr/>
          </p:nvSpPr>
          <p:spPr bwMode="auto">
            <a:xfrm>
              <a:off x="-1" y="3713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conclude</a:t>
              </a:r>
            </a:p>
          </p:txBody>
        </p:sp>
      </p:grpSp>
      <p:sp>
        <p:nvSpPr>
          <p:cNvPr id="129064" name="Rectangle 40"/>
          <p:cNvSpPr>
            <a:spLocks noChangeArrowheads="1"/>
          </p:cNvSpPr>
          <p:nvPr/>
        </p:nvSpPr>
        <p:spPr bwMode="auto">
          <a:xfrm>
            <a:off x="3238500" y="4040913"/>
            <a:ext cx="1621632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 smtClean="0">
                <a:solidFill>
                  <a:schemeClr val="tx2"/>
                </a:solidFill>
              </a:rPr>
              <a:t>distinctiveness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107950" y="4073129"/>
            <a:ext cx="3240088" cy="402431"/>
            <a:chOff x="-1" y="3375"/>
            <a:chExt cx="2041" cy="338"/>
          </a:xfrm>
        </p:grpSpPr>
        <p:sp>
          <p:nvSpPr>
            <p:cNvPr id="11374" name="Rectangle 39"/>
            <p:cNvSpPr>
              <a:spLocks noChangeArrowheads="1"/>
            </p:cNvSpPr>
            <p:nvPr/>
          </p:nvSpPr>
          <p:spPr bwMode="auto">
            <a:xfrm>
              <a:off x="1360" y="3375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quantitative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75" name="Rectangle 38"/>
            <p:cNvSpPr>
              <a:spLocks noChangeArrowheads="1"/>
            </p:cNvSpPr>
            <p:nvPr/>
          </p:nvSpPr>
          <p:spPr bwMode="auto">
            <a:xfrm>
              <a:off x="679" y="3375"/>
              <a:ext cx="68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inside</a:t>
              </a:r>
            </a:p>
          </p:txBody>
        </p:sp>
        <p:sp>
          <p:nvSpPr>
            <p:cNvPr id="11376" name="Rectangle 37"/>
            <p:cNvSpPr>
              <a:spLocks noChangeArrowheads="1"/>
            </p:cNvSpPr>
            <p:nvPr/>
          </p:nvSpPr>
          <p:spPr bwMode="auto">
            <a:xfrm>
              <a:off x="-1" y="3375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conclude</a:t>
              </a:r>
            </a:p>
          </p:txBody>
        </p:sp>
      </p:grp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3238499" y="3665238"/>
            <a:ext cx="1693889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 smtClean="0">
                <a:solidFill>
                  <a:schemeClr val="tx2"/>
                </a:solidFill>
              </a:rPr>
              <a:t>convincingness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107950" y="3670698"/>
            <a:ext cx="3240088" cy="402431"/>
            <a:chOff x="-1" y="3037"/>
            <a:chExt cx="2041" cy="338"/>
          </a:xfrm>
        </p:grpSpPr>
        <p:sp>
          <p:nvSpPr>
            <p:cNvPr id="11371" name="Rectangle 35"/>
            <p:cNvSpPr>
              <a:spLocks noChangeArrowheads="1"/>
            </p:cNvSpPr>
            <p:nvPr/>
          </p:nvSpPr>
          <p:spPr bwMode="auto">
            <a:xfrm>
              <a:off x="1360" y="3037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qualitative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72" name="Rectangle 34"/>
            <p:cNvSpPr>
              <a:spLocks noChangeArrowheads="1"/>
            </p:cNvSpPr>
            <p:nvPr/>
          </p:nvSpPr>
          <p:spPr bwMode="auto">
            <a:xfrm>
              <a:off x="679" y="3037"/>
              <a:ext cx="68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inside</a:t>
              </a:r>
            </a:p>
          </p:txBody>
        </p:sp>
        <p:sp>
          <p:nvSpPr>
            <p:cNvPr id="11373" name="Rectangle 33"/>
            <p:cNvSpPr>
              <a:spLocks noChangeArrowheads="1"/>
            </p:cNvSpPr>
            <p:nvPr/>
          </p:nvSpPr>
          <p:spPr bwMode="auto">
            <a:xfrm>
              <a:off x="-1" y="3037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conclude</a:t>
              </a:r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107950" y="3299222"/>
            <a:ext cx="3240088" cy="371475"/>
            <a:chOff x="-1" y="2725"/>
            <a:chExt cx="2041" cy="312"/>
          </a:xfrm>
        </p:grpSpPr>
        <p:sp>
          <p:nvSpPr>
            <p:cNvPr id="11368" name="Rectangle 31"/>
            <p:cNvSpPr>
              <a:spLocks noChangeArrowheads="1"/>
            </p:cNvSpPr>
            <p:nvPr/>
          </p:nvSpPr>
          <p:spPr bwMode="auto">
            <a:xfrm>
              <a:off x="1360" y="2725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quantitative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69" name="Rectangle 30"/>
            <p:cNvSpPr>
              <a:spLocks noChangeArrowheads="1"/>
            </p:cNvSpPr>
            <p:nvPr/>
          </p:nvSpPr>
          <p:spPr bwMode="auto">
            <a:xfrm>
              <a:off x="679" y="2725"/>
              <a:ext cx="6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outside</a:t>
              </a:r>
            </a:p>
          </p:txBody>
        </p:sp>
        <p:sp>
          <p:nvSpPr>
            <p:cNvPr id="11370" name="Rectangle 29"/>
            <p:cNvSpPr>
              <a:spLocks noChangeArrowheads="1"/>
            </p:cNvSpPr>
            <p:nvPr/>
          </p:nvSpPr>
          <p:spPr bwMode="auto">
            <a:xfrm>
              <a:off x="-1" y="2725"/>
              <a:ext cx="68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define</a:t>
              </a:r>
            </a:p>
          </p:txBody>
        </p:sp>
      </p:grp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107950" y="2896792"/>
            <a:ext cx="3240088" cy="402431"/>
            <a:chOff x="-1" y="2387"/>
            <a:chExt cx="2041" cy="338"/>
          </a:xfrm>
        </p:grpSpPr>
        <p:sp>
          <p:nvSpPr>
            <p:cNvPr id="11365" name="Rectangle 27"/>
            <p:cNvSpPr>
              <a:spLocks noChangeArrowheads="1"/>
            </p:cNvSpPr>
            <p:nvPr/>
          </p:nvSpPr>
          <p:spPr bwMode="auto">
            <a:xfrm>
              <a:off x="1360" y="2387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qualitative</a:t>
              </a:r>
            </a:p>
            <a:p>
              <a:pPr algn="l" eaLnBrk="0" hangingPunct="0">
                <a:buFont typeface="Times" pitchFamily="1" charset="0"/>
                <a:buNone/>
              </a:pPr>
              <a:endParaRPr lang="nl-NL" sz="1200"/>
            </a:p>
          </p:txBody>
        </p:sp>
        <p:sp>
          <p:nvSpPr>
            <p:cNvPr id="11366" name="Rectangle 26"/>
            <p:cNvSpPr>
              <a:spLocks noChangeArrowheads="1"/>
            </p:cNvSpPr>
            <p:nvPr/>
          </p:nvSpPr>
          <p:spPr bwMode="auto">
            <a:xfrm>
              <a:off x="679" y="2387"/>
              <a:ext cx="68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outside</a:t>
              </a:r>
            </a:p>
          </p:txBody>
        </p:sp>
        <p:sp>
          <p:nvSpPr>
            <p:cNvPr id="11367" name="Rectangle 25"/>
            <p:cNvSpPr>
              <a:spLocks noChangeArrowheads="1"/>
            </p:cNvSpPr>
            <p:nvPr/>
          </p:nvSpPr>
          <p:spPr bwMode="auto">
            <a:xfrm>
              <a:off x="-1" y="2387"/>
              <a:ext cx="6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define</a:t>
              </a:r>
            </a:p>
          </p:txBody>
        </p:sp>
      </p:grpSp>
      <p:sp>
        <p:nvSpPr>
          <p:cNvPr id="129048" name="Rectangle 24"/>
          <p:cNvSpPr>
            <a:spLocks noChangeArrowheads="1"/>
          </p:cNvSpPr>
          <p:nvPr/>
        </p:nvSpPr>
        <p:spPr bwMode="auto">
          <a:xfrm>
            <a:off x="3238500" y="2539702"/>
            <a:ext cx="1405508" cy="27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>
                <a:solidFill>
                  <a:schemeClr val="tx2"/>
                </a:solidFill>
              </a:rPr>
              <a:t>scalability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107950" y="2558653"/>
            <a:ext cx="3240088" cy="338138"/>
            <a:chOff x="-1" y="2103"/>
            <a:chExt cx="2041" cy="284"/>
          </a:xfrm>
        </p:grpSpPr>
        <p:sp>
          <p:nvSpPr>
            <p:cNvPr id="11362" name="Rectangle 23"/>
            <p:cNvSpPr>
              <a:spLocks noChangeArrowheads="1"/>
            </p:cNvSpPr>
            <p:nvPr/>
          </p:nvSpPr>
          <p:spPr bwMode="auto">
            <a:xfrm>
              <a:off x="1360" y="2103"/>
              <a:ext cx="6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quantitative</a:t>
              </a:r>
            </a:p>
          </p:txBody>
        </p:sp>
        <p:sp>
          <p:nvSpPr>
            <p:cNvPr id="11363" name="Rectangle 22"/>
            <p:cNvSpPr>
              <a:spLocks noChangeArrowheads="1"/>
            </p:cNvSpPr>
            <p:nvPr/>
          </p:nvSpPr>
          <p:spPr bwMode="auto">
            <a:xfrm>
              <a:off x="679" y="2103"/>
              <a:ext cx="68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inside</a:t>
              </a:r>
            </a:p>
          </p:txBody>
        </p:sp>
        <p:sp>
          <p:nvSpPr>
            <p:cNvPr id="11364" name="Rectangle 21"/>
            <p:cNvSpPr>
              <a:spLocks noChangeArrowheads="1"/>
            </p:cNvSpPr>
            <p:nvPr/>
          </p:nvSpPr>
          <p:spPr bwMode="auto">
            <a:xfrm>
              <a:off x="-1" y="2103"/>
              <a:ext cx="6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define </a:t>
              </a:r>
            </a:p>
          </p:txBody>
        </p:sp>
      </p:grp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3238500" y="2164557"/>
            <a:ext cx="1405508" cy="27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>
                <a:solidFill>
                  <a:schemeClr val="tx2"/>
                </a:solidFill>
              </a:rPr>
              <a:t>genericity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107950" y="2219325"/>
            <a:ext cx="3240088" cy="339329"/>
            <a:chOff x="-1" y="1818"/>
            <a:chExt cx="2041" cy="285"/>
          </a:xfrm>
        </p:grpSpPr>
        <p:sp>
          <p:nvSpPr>
            <p:cNvPr id="11359" name="Rectangle 19"/>
            <p:cNvSpPr>
              <a:spLocks noChangeArrowheads="1"/>
            </p:cNvSpPr>
            <p:nvPr/>
          </p:nvSpPr>
          <p:spPr bwMode="auto">
            <a:xfrm>
              <a:off x="1360" y="1818"/>
              <a:ext cx="68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qualitative</a:t>
              </a:r>
            </a:p>
          </p:txBody>
        </p:sp>
        <p:sp>
          <p:nvSpPr>
            <p:cNvPr id="11360" name="Rectangle 18"/>
            <p:cNvSpPr>
              <a:spLocks noChangeArrowheads="1"/>
            </p:cNvSpPr>
            <p:nvPr/>
          </p:nvSpPr>
          <p:spPr bwMode="auto">
            <a:xfrm>
              <a:off x="679" y="1818"/>
              <a:ext cx="68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inside</a:t>
              </a:r>
            </a:p>
          </p:txBody>
        </p:sp>
        <p:sp>
          <p:nvSpPr>
            <p:cNvPr id="11361" name="Rectangle 17"/>
            <p:cNvSpPr>
              <a:spLocks noChangeArrowheads="1"/>
            </p:cNvSpPr>
            <p:nvPr/>
          </p:nvSpPr>
          <p:spPr bwMode="auto">
            <a:xfrm>
              <a:off x="-1" y="1818"/>
              <a:ext cx="68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eaLnBrk="0" hangingPunct="0">
                <a:buFont typeface="Times" pitchFamily="1" charset="0"/>
                <a:buNone/>
              </a:pPr>
              <a:r>
                <a:rPr lang="nl-NL" sz="1200"/>
                <a:t>define</a:t>
              </a:r>
            </a:p>
          </p:txBody>
        </p:sp>
      </p:grpSp>
      <p:sp>
        <p:nvSpPr>
          <p:cNvPr id="11332" name="Rectangle 16"/>
          <p:cNvSpPr>
            <a:spLocks noChangeArrowheads="1"/>
          </p:cNvSpPr>
          <p:nvPr/>
        </p:nvSpPr>
        <p:spPr bwMode="auto">
          <a:xfrm>
            <a:off x="3348608" y="1710929"/>
            <a:ext cx="1079500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buFont typeface="Times" pitchFamily="1" charset="0"/>
              <a:buNone/>
            </a:pPr>
            <a:r>
              <a:rPr lang="nl-NL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</a:t>
            </a:r>
          </a:p>
        </p:txBody>
      </p:sp>
      <p:sp>
        <p:nvSpPr>
          <p:cNvPr id="11333" name="Rectangle 15"/>
          <p:cNvSpPr>
            <a:spLocks noChangeArrowheads="1"/>
          </p:cNvSpPr>
          <p:nvPr/>
        </p:nvSpPr>
        <p:spPr bwMode="auto">
          <a:xfrm>
            <a:off x="2196083" y="1710929"/>
            <a:ext cx="1079500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buFont typeface="Times" pitchFamily="1" charset="0"/>
              <a:buNone/>
            </a:pPr>
            <a:r>
              <a:rPr lang="nl-NL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/ quantitative</a:t>
            </a:r>
          </a:p>
        </p:txBody>
      </p:sp>
      <p:sp>
        <p:nvSpPr>
          <p:cNvPr id="11334" name="Rectangle 14"/>
          <p:cNvSpPr>
            <a:spLocks noChangeArrowheads="1"/>
          </p:cNvSpPr>
          <p:nvPr/>
        </p:nvSpPr>
        <p:spPr bwMode="auto">
          <a:xfrm>
            <a:off x="1221358" y="1710929"/>
            <a:ext cx="903288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buFont typeface="Times" pitchFamily="1" charset="0"/>
              <a:buNone/>
            </a:pPr>
            <a:r>
              <a:rPr lang="nl-NL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/ outside</a:t>
            </a:r>
          </a:p>
        </p:txBody>
      </p:sp>
      <p:sp>
        <p:nvSpPr>
          <p:cNvPr id="11335" name="Rectangle 13"/>
          <p:cNvSpPr>
            <a:spLocks noChangeArrowheads="1"/>
          </p:cNvSpPr>
          <p:nvPr/>
        </p:nvSpPr>
        <p:spPr bwMode="auto">
          <a:xfrm>
            <a:off x="35496" y="1710929"/>
            <a:ext cx="1079500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buFont typeface="Times" pitchFamily="1" charset="0"/>
              <a:buNone/>
            </a:pPr>
            <a:r>
              <a:rPr lang="nl-NL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define/ conclude</a:t>
            </a:r>
          </a:p>
        </p:txBody>
      </p: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4284664" y="1653779"/>
            <a:ext cx="1150937" cy="1620440"/>
            <a:chOff x="4283968" y="2204864"/>
            <a:chExt cx="1152128" cy="2160240"/>
          </a:xfrm>
        </p:grpSpPr>
        <p:sp>
          <p:nvSpPr>
            <p:cNvPr id="99" name="Oval 98"/>
            <p:cNvSpPr/>
            <p:nvPr/>
          </p:nvSpPr>
          <p:spPr bwMode="auto">
            <a:xfrm>
              <a:off x="4283968" y="2204864"/>
              <a:ext cx="1152128" cy="57616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>
                  <a:ea typeface="ＭＳ Ｐゴシック" pitchFamily="16" charset="-128"/>
                </a:rPr>
                <a:t>  </a:t>
              </a:r>
              <a:r>
                <a:rPr lang="nl-NL" sz="1400" dirty="0" err="1">
                  <a:ea typeface="ＭＳ Ｐゴシック" pitchFamily="16" charset="-128"/>
                </a:rPr>
                <a:t>define</a:t>
              </a:r>
              <a:endParaRPr lang="en-US" sz="1400" dirty="0">
                <a:ea typeface="ＭＳ Ｐゴシック" pitchFamily="16" charset="-128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4283968" y="3788935"/>
              <a:ext cx="1152128" cy="5761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 err="1">
                  <a:ea typeface="ＭＳ Ｐゴシック" pitchFamily="16" charset="-128"/>
                </a:rPr>
                <a:t>conclude</a:t>
              </a:r>
              <a:endParaRPr lang="en-US" sz="1400" dirty="0">
                <a:ea typeface="ＭＳ Ｐゴシック" pitchFamily="16" charset="-128"/>
              </a:endParaRPr>
            </a:p>
          </p:txBody>
        </p:sp>
        <p:cxnSp>
          <p:nvCxnSpPr>
            <p:cNvPr id="11358" name="Straight Arrow Connector 112"/>
            <p:cNvCxnSpPr>
              <a:cxnSpLocks noChangeShapeType="1"/>
            </p:cNvCxnSpPr>
            <p:nvPr/>
          </p:nvCxnSpPr>
          <p:spPr bwMode="auto">
            <a:xfrm>
              <a:off x="4932363" y="2803525"/>
              <a:ext cx="0" cy="985838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4140201" y="3274219"/>
            <a:ext cx="2519363" cy="971550"/>
            <a:chOff x="4139952" y="4365104"/>
            <a:chExt cx="2520280" cy="1296144"/>
          </a:xfrm>
        </p:grpSpPr>
        <p:sp>
          <p:nvSpPr>
            <p:cNvPr id="101" name="Oval 100"/>
            <p:cNvSpPr/>
            <p:nvPr/>
          </p:nvSpPr>
          <p:spPr bwMode="auto">
            <a:xfrm>
              <a:off x="4139952" y="4365104"/>
              <a:ext cx="1151357" cy="57659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>
                  <a:ea typeface="ＭＳ Ｐゴシック" pitchFamily="16" charset="-128"/>
                </a:rPr>
                <a:t>    </a:t>
              </a:r>
              <a:r>
                <a:rPr lang="nl-NL" sz="1400" dirty="0" err="1">
                  <a:ea typeface="ＭＳ Ｐゴシック" pitchFamily="16" charset="-128"/>
                </a:rPr>
                <a:t>inside</a:t>
              </a:r>
              <a:endParaRPr lang="en-US" sz="1400" dirty="0">
                <a:ea typeface="ＭＳ Ｐゴシック" pitchFamily="16" charset="-128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508875" y="5084655"/>
              <a:ext cx="1151357" cy="5765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>
                  <a:ea typeface="ＭＳ Ｐゴシック" pitchFamily="16" charset="-128"/>
                </a:rPr>
                <a:t>  </a:t>
              </a:r>
              <a:r>
                <a:rPr lang="nl-NL" sz="1400" dirty="0" err="1">
                  <a:ea typeface="ＭＳ Ｐゴシック" pitchFamily="16" charset="-128"/>
                </a:rPr>
                <a:t>outside</a:t>
              </a:r>
              <a:endParaRPr lang="en-US" sz="1400" dirty="0">
                <a:ea typeface="ＭＳ Ｐゴシック" pitchFamily="16" charset="-128"/>
              </a:endParaRPr>
            </a:p>
          </p:txBody>
        </p:sp>
        <p:cxnSp>
          <p:nvCxnSpPr>
            <p:cNvPr id="11355" name="Straight Arrow Connector 113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5123355" y="4856805"/>
              <a:ext cx="553474" cy="31274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6443663" y="3219451"/>
            <a:ext cx="2881312" cy="756047"/>
            <a:chOff x="6444208" y="4293096"/>
            <a:chExt cx="2880320" cy="1008112"/>
          </a:xfrm>
        </p:grpSpPr>
        <p:sp>
          <p:nvSpPr>
            <p:cNvPr id="103" name="Oval 102"/>
            <p:cNvSpPr/>
            <p:nvPr/>
          </p:nvSpPr>
          <p:spPr bwMode="auto">
            <a:xfrm>
              <a:off x="6444208" y="4724917"/>
              <a:ext cx="1152128" cy="5762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 err="1">
                  <a:ea typeface="ＭＳ Ｐゴシック" pitchFamily="16" charset="-128"/>
                </a:rPr>
                <a:t>qualitative</a:t>
              </a:r>
              <a:endParaRPr lang="en-US" sz="1400" dirty="0">
                <a:ea typeface="ＭＳ Ｐゴシック" pitchFamily="16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991487" y="4293096"/>
              <a:ext cx="1333041" cy="57629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180975" indent="-180975" algn="l">
                <a:buFontTx/>
                <a:buNone/>
                <a:defRPr/>
              </a:pPr>
              <a:r>
                <a:rPr lang="nl-NL" sz="1400" dirty="0" err="1">
                  <a:ea typeface="ＭＳ Ｐゴシック" pitchFamily="16" charset="-128"/>
                </a:rPr>
                <a:t>quantitative</a:t>
              </a:r>
              <a:endParaRPr lang="en-US" sz="1400" dirty="0">
                <a:ea typeface="ＭＳ Ｐゴシック" pitchFamily="16" charset="-128"/>
              </a:endParaRPr>
            </a:p>
          </p:txBody>
        </p:sp>
        <p:cxnSp>
          <p:nvCxnSpPr>
            <p:cNvPr id="11352" name="Straight Arrow Connector 115"/>
            <p:cNvCxnSpPr>
              <a:cxnSpLocks noChangeShapeType="1"/>
            </p:cNvCxnSpPr>
            <p:nvPr/>
          </p:nvCxnSpPr>
          <p:spPr bwMode="auto">
            <a:xfrm flipH="1">
              <a:off x="7486650" y="4648200"/>
              <a:ext cx="523875" cy="18097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9056" name="Rectangle 32"/>
          <p:cNvSpPr>
            <a:spLocks noChangeArrowheads="1"/>
          </p:cNvSpPr>
          <p:nvPr/>
        </p:nvSpPr>
        <p:spPr bwMode="auto">
          <a:xfrm>
            <a:off x="3238500" y="3289563"/>
            <a:ext cx="1621632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>
                <a:solidFill>
                  <a:schemeClr val="tx2"/>
                </a:solidFill>
              </a:rPr>
              <a:t>audience</a:t>
            </a:r>
            <a:endParaRPr lang="nl-NL" sz="1600" b="1" dirty="0">
              <a:solidFill>
                <a:schemeClr val="tx2"/>
              </a:solidFill>
            </a:endParaRPr>
          </a:p>
        </p:txBody>
      </p:sp>
      <p:grpSp>
        <p:nvGrpSpPr>
          <p:cNvPr id="13" name="Group 128"/>
          <p:cNvGrpSpPr>
            <a:grpSpLocks/>
          </p:cNvGrpSpPr>
          <p:nvPr/>
        </p:nvGrpSpPr>
        <p:grpSpPr bwMode="auto">
          <a:xfrm>
            <a:off x="5435600" y="1491854"/>
            <a:ext cx="2736850" cy="1997869"/>
            <a:chOff x="5435600" y="2060575"/>
            <a:chExt cx="2736850" cy="2663825"/>
          </a:xfrm>
        </p:grpSpPr>
        <p:cxnSp>
          <p:nvCxnSpPr>
            <p:cNvPr id="11338" name="Straight Connector 85"/>
            <p:cNvCxnSpPr>
              <a:cxnSpLocks noChangeShapeType="1"/>
            </p:cNvCxnSpPr>
            <p:nvPr/>
          </p:nvCxnSpPr>
          <p:spPr bwMode="auto">
            <a:xfrm>
              <a:off x="5435600" y="2492375"/>
              <a:ext cx="0" cy="165735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9" name="Straight Connector 97"/>
            <p:cNvCxnSpPr>
              <a:cxnSpLocks noChangeShapeType="1"/>
            </p:cNvCxnSpPr>
            <p:nvPr/>
          </p:nvCxnSpPr>
          <p:spPr bwMode="auto">
            <a:xfrm>
              <a:off x="5435600" y="2492375"/>
              <a:ext cx="1223963" cy="57626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0" name="Straight Connector 100"/>
            <p:cNvCxnSpPr>
              <a:cxnSpLocks noChangeShapeType="1"/>
            </p:cNvCxnSpPr>
            <p:nvPr/>
          </p:nvCxnSpPr>
          <p:spPr bwMode="auto">
            <a:xfrm>
              <a:off x="6934200" y="2060575"/>
              <a:ext cx="0" cy="165576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1" name="Straight Connector 101"/>
            <p:cNvCxnSpPr>
              <a:cxnSpLocks noChangeShapeType="1"/>
            </p:cNvCxnSpPr>
            <p:nvPr/>
          </p:nvCxnSpPr>
          <p:spPr bwMode="auto">
            <a:xfrm>
              <a:off x="6934200" y="3716338"/>
              <a:ext cx="1225550" cy="57626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2" name="Straight Connector 102"/>
            <p:cNvCxnSpPr>
              <a:cxnSpLocks noChangeShapeType="1"/>
            </p:cNvCxnSpPr>
            <p:nvPr/>
          </p:nvCxnSpPr>
          <p:spPr bwMode="auto">
            <a:xfrm flipV="1">
              <a:off x="8159750" y="2636838"/>
              <a:ext cx="12700" cy="1655762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3" name="Straight Connector 103"/>
            <p:cNvCxnSpPr>
              <a:cxnSpLocks noChangeShapeType="1"/>
            </p:cNvCxnSpPr>
            <p:nvPr/>
          </p:nvCxnSpPr>
          <p:spPr bwMode="auto">
            <a:xfrm>
              <a:off x="6934200" y="2060575"/>
              <a:ext cx="1225550" cy="57626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4" name="Straight Connector 104"/>
            <p:cNvCxnSpPr>
              <a:cxnSpLocks noChangeShapeType="1"/>
            </p:cNvCxnSpPr>
            <p:nvPr/>
          </p:nvCxnSpPr>
          <p:spPr bwMode="auto">
            <a:xfrm flipV="1">
              <a:off x="5435600" y="2060575"/>
              <a:ext cx="1512888" cy="4318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5" name="Straight Connector 107"/>
            <p:cNvCxnSpPr>
              <a:cxnSpLocks noChangeShapeType="1"/>
            </p:cNvCxnSpPr>
            <p:nvPr/>
          </p:nvCxnSpPr>
          <p:spPr bwMode="auto">
            <a:xfrm flipV="1">
              <a:off x="5435600" y="3716338"/>
              <a:ext cx="1512888" cy="43338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6" name="Straight Connector 108"/>
            <p:cNvCxnSpPr>
              <a:cxnSpLocks noChangeShapeType="1"/>
            </p:cNvCxnSpPr>
            <p:nvPr/>
          </p:nvCxnSpPr>
          <p:spPr bwMode="auto">
            <a:xfrm flipV="1">
              <a:off x="6659563" y="4292600"/>
              <a:ext cx="1512887" cy="4318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7" name="Straight Connector 109"/>
            <p:cNvCxnSpPr>
              <a:cxnSpLocks noChangeShapeType="1"/>
            </p:cNvCxnSpPr>
            <p:nvPr/>
          </p:nvCxnSpPr>
          <p:spPr bwMode="auto">
            <a:xfrm flipV="1">
              <a:off x="6659563" y="2636838"/>
              <a:ext cx="1512887" cy="4318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8" name="Straight Connector 94"/>
            <p:cNvCxnSpPr>
              <a:cxnSpLocks noChangeShapeType="1"/>
            </p:cNvCxnSpPr>
            <p:nvPr/>
          </p:nvCxnSpPr>
          <p:spPr bwMode="auto">
            <a:xfrm flipV="1">
              <a:off x="6659563" y="3068638"/>
              <a:ext cx="14287" cy="1655762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9" name="Straight Connector 87"/>
            <p:cNvCxnSpPr>
              <a:cxnSpLocks noChangeShapeType="1"/>
            </p:cNvCxnSpPr>
            <p:nvPr/>
          </p:nvCxnSpPr>
          <p:spPr bwMode="auto">
            <a:xfrm>
              <a:off x="5435600" y="4149725"/>
              <a:ext cx="1223963" cy="57467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4284664" y="1653778"/>
            <a:ext cx="1150937" cy="43219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80975" indent="-180975" algn="l"/>
            <a:endParaRPr lang="nl-NL"/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6443664" y="3543300"/>
            <a:ext cx="1152525" cy="43219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80975" indent="-180975" algn="l"/>
            <a:endParaRPr lang="nl-NL"/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4140201" y="3274219"/>
            <a:ext cx="1152525" cy="43219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80975" indent="-180975" algn="l"/>
            <a:endParaRPr lang="nl-NL"/>
          </a:p>
        </p:txBody>
      </p:sp>
      <p:sp>
        <p:nvSpPr>
          <p:cNvPr id="136" name="Oval 135"/>
          <p:cNvSpPr/>
          <p:nvPr/>
        </p:nvSpPr>
        <p:spPr bwMode="auto">
          <a:xfrm>
            <a:off x="7991475" y="3219451"/>
            <a:ext cx="1333500" cy="432197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508625" y="3813572"/>
            <a:ext cx="1150938" cy="432197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4284664" y="2842022"/>
            <a:ext cx="1150937" cy="432197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grpSp>
        <p:nvGrpSpPr>
          <p:cNvPr id="11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criteria</a:t>
            </a: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6516688" y="2680097"/>
            <a:ext cx="1285788" cy="1619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distinctiveness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443664" y="1437085"/>
            <a:ext cx="936625" cy="16311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scalability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6084888" y="2193131"/>
            <a:ext cx="1223962" cy="16311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specialization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7740650" y="1876425"/>
            <a:ext cx="935038" cy="1619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audience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5076825" y="1762125"/>
            <a:ext cx="935038" cy="1619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genericity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5229226" y="3058717"/>
            <a:ext cx="1394774" cy="16073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convincingness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6227764" y="3436144"/>
            <a:ext cx="936625" cy="1619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surprise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7812089" y="3112294"/>
            <a:ext cx="936625" cy="1619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>
              <a:buFontTx/>
              <a:buNone/>
              <a:defRPr/>
            </a:pPr>
            <a:r>
              <a:rPr lang="nl-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6" charset="-128"/>
              </a:rPr>
              <a:t>impact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6" charset="-128"/>
            </a:endParaRP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3238500" y="2913888"/>
            <a:ext cx="1405508" cy="2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eaLnBrk="0" hangingPunct="0">
              <a:buFont typeface="Times" pitchFamily="1" charset="0"/>
              <a:buNone/>
            </a:pPr>
            <a:r>
              <a:rPr lang="nl-NL" sz="1600" b="1" dirty="0" err="1" smtClean="0">
                <a:solidFill>
                  <a:schemeClr val="tx2"/>
                </a:solidFill>
              </a:rPr>
              <a:t>specialization</a:t>
            </a:r>
            <a:endParaRPr lang="nl-NL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29072" grpId="0"/>
      <p:bldP spid="129068" grpId="0"/>
      <p:bldP spid="129064" grpId="0"/>
      <p:bldP spid="129060" grpId="0"/>
      <p:bldP spid="129048" grpId="0"/>
      <p:bldP spid="11332" grpId="0"/>
      <p:bldP spid="11333" grpId="0"/>
      <p:bldP spid="11334" grpId="0"/>
      <p:bldP spid="11335" grpId="0"/>
      <p:bldP spid="129056" grpId="0"/>
      <p:bldP spid="133" grpId="0" animBg="1"/>
      <p:bldP spid="133" grpId="1" animBg="1"/>
      <p:bldP spid="134" grpId="0" animBg="1"/>
      <p:bldP spid="134" grpId="1" animBg="1"/>
      <p:bldP spid="134" grpId="2" animBg="1"/>
      <p:bldP spid="134" grpId="3" animBg="1"/>
      <p:bldP spid="134" grpId="4" animBg="1"/>
      <p:bldP spid="134" grpId="5" animBg="1"/>
      <p:bldP spid="134" grpId="6" animBg="1"/>
      <p:bldP spid="134" grpId="7" animBg="1"/>
      <p:bldP spid="135" grpId="0" animBg="1"/>
      <p:bldP spid="135" grpId="1" animBg="1"/>
      <p:bldP spid="135" grpId="2" animBg="1"/>
      <p:bldP spid="135" grpId="3" animBg="1"/>
      <p:bldP spid="136" grpId="0" animBg="1"/>
      <p:bldP spid="136" grpId="1" animBg="1"/>
      <p:bldP spid="136" grpId="2" animBg="1"/>
      <p:bldP spid="136" grpId="3" animBg="1"/>
      <p:bldP spid="136" grpId="4" animBg="1"/>
      <p:bldP spid="136" grpId="5" animBg="1"/>
      <p:bldP spid="136" grpId="6" animBg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27" grpId="0"/>
      <p:bldP spid="127" grpId="1"/>
      <p:bldP spid="127" grpId="2"/>
      <p:bldP spid="123" grpId="0"/>
      <p:bldP spid="123" grpId="1"/>
      <p:bldP spid="123" grpId="2"/>
      <p:bldP spid="122" grpId="0"/>
      <p:bldP spid="122" grpId="1"/>
      <p:bldP spid="122" grpId="2"/>
      <p:bldP spid="124" grpId="0"/>
      <p:bldP spid="124" grpId="1"/>
      <p:bldP spid="124" grpId="2"/>
      <p:bldP spid="120" grpId="0"/>
      <p:bldP spid="120" grpId="1"/>
      <p:bldP spid="125" grpId="0"/>
      <p:bldP spid="125" grpId="1"/>
      <p:bldP spid="125" grpId="2"/>
      <p:bldP spid="126" grpId="0"/>
      <p:bldP spid="126" grpId="1"/>
      <p:bldP spid="126" grpId="2"/>
      <p:bldP spid="128" grpId="0"/>
      <p:bldP spid="1290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-1588" y="5163741"/>
            <a:ext cx="43195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9496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Leading question: to what extent has the initial problem been solved?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Approach: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iteratively improve; use criteria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assess the quality of the modeling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</a:p>
          <a:p>
            <a:pPr eaLnBrk="1" hangingPunct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Taxonomy: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conclusion stage?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inside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outside?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quantitative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 8 criteria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3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-1588" y="5163741"/>
            <a:ext cx="43195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9496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genericity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diverse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modeled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system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be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?</a:t>
            </a: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scalability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‘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‘large’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modeled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system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be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?</a:t>
            </a: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specialization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with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little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knowledge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model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be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used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?</a:t>
            </a: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audience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many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users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be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served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by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model?</a:t>
            </a: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convincingness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plausible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are the model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assumptions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?</a:t>
            </a:r>
          </a:p>
          <a:p>
            <a:pPr lvl="0" eaLnBrk="1" hangingPunct="1"/>
            <a:r>
              <a:rPr lang="nl-NL" sz="2800" dirty="0" err="1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dictinctiveness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accurate/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precise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are the model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results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?</a:t>
            </a:r>
          </a:p>
          <a:p>
            <a:pPr lvl="0" eaLnBrk="1" hangingPunct="1"/>
            <a:r>
              <a:rPr lang="nl-NL" sz="28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surprise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much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we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learn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from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model?</a:t>
            </a:r>
          </a:p>
          <a:p>
            <a:pPr lvl="0" eaLnBrk="1" hangingPunct="1"/>
            <a:r>
              <a:rPr lang="nl-NL" sz="28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impact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: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how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much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effect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can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the model </a:t>
            </a:r>
            <a:r>
              <a:rPr lang="nl-NL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results</a:t>
            </a:r>
            <a:r>
              <a:rPr lang="nl-NL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have?</a:t>
            </a:r>
          </a:p>
        </p:txBody>
      </p:sp>
    </p:spTree>
    <p:extLst>
      <p:ext uri="{BB962C8B-B14F-4D97-AF65-F5344CB8AC3E}">
        <p14:creationId xmlns:p14="http://schemas.microsoft.com/office/powerpoint/2010/main" val="9750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cdn.morguefile.com/imageData/public/files/k/keyseeker/preview/fldr_2008_11_28/file00054155537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3"/>
            <a:ext cx="9144000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400" y="915566"/>
            <a:ext cx="894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criteria are: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diverse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‘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‘large’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with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users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plausible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assumptions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dictinctiveness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accurate/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surprise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model?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impact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effect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cdn.morguefile.com/imageData/public/files/f/forbiddenarts/preview/fldr_2009_12_20/file7281261312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79388" y="914400"/>
            <a:ext cx="87851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approach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capable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handle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various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types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systems /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Dynamical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systems: buffers &amp;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flows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state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charts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modeling: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statistics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Modeling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scratch: 4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categories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21222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http://www.morguefile.com/archive/display/641113</a:t>
            </a:r>
          </a:p>
        </p:txBody>
      </p:sp>
    </p:spTree>
    <p:extLst>
      <p:ext uri="{BB962C8B-B14F-4D97-AF65-F5344CB8AC3E}">
        <p14:creationId xmlns:p14="http://schemas.microsoft.com/office/powerpoint/2010/main" val="1700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31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31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31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File:Borobudur Architectural Mod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hthoek 4"/>
          <p:cNvSpPr/>
          <p:nvPr/>
        </p:nvSpPr>
        <p:spPr>
          <a:xfrm rot="5400000">
            <a:off x="6786790" y="37784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http://commons.wikimedia.org/wiki/File:Borobudur_Architectural_Model.jpg</a:t>
            </a:r>
          </a:p>
        </p:txBody>
      </p:sp>
    </p:spTree>
    <p:extLst>
      <p:ext uri="{BB962C8B-B14F-4D97-AF65-F5344CB8AC3E}">
        <p14:creationId xmlns:p14="http://schemas.microsoft.com/office/powerpoint/2010/main" val="3471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File:Borobudur Architectural Mod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7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259630" y="627534"/>
            <a:ext cx="6768754" cy="3096344"/>
            <a:chOff x="1259630" y="627534"/>
            <a:chExt cx="6768754" cy="3096344"/>
          </a:xfrm>
        </p:grpSpPr>
        <p:sp>
          <p:nvSpPr>
            <p:cNvPr id="13350" name="Line 18"/>
            <p:cNvSpPr>
              <a:spLocks noChangeShapeType="1"/>
            </p:cNvSpPr>
            <p:nvPr/>
          </p:nvSpPr>
          <p:spPr bwMode="auto">
            <a:xfrm flipH="1" flipV="1">
              <a:off x="2483766" y="1419622"/>
              <a:ext cx="3672410" cy="5760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" name="Groep 5"/>
            <p:cNvGrpSpPr/>
            <p:nvPr/>
          </p:nvGrpSpPr>
          <p:grpSpPr>
            <a:xfrm>
              <a:off x="1259630" y="627534"/>
              <a:ext cx="6768754" cy="3096344"/>
              <a:chOff x="1259630" y="627534"/>
              <a:chExt cx="6768754" cy="3096344"/>
            </a:xfrm>
          </p:grpSpPr>
          <p:sp>
            <p:nvSpPr>
              <p:cNvPr id="13346" name="Line 14"/>
              <p:cNvSpPr>
                <a:spLocks noChangeShapeType="1"/>
              </p:cNvSpPr>
              <p:nvPr/>
            </p:nvSpPr>
            <p:spPr bwMode="auto">
              <a:xfrm flipH="1">
                <a:off x="2483766" y="627534"/>
                <a:ext cx="1836204" cy="79208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47" name="Line 15"/>
              <p:cNvSpPr>
                <a:spLocks noChangeShapeType="1"/>
              </p:cNvSpPr>
              <p:nvPr/>
            </p:nvSpPr>
            <p:spPr bwMode="auto">
              <a:xfrm>
                <a:off x="6156176" y="1995684"/>
                <a:ext cx="864095" cy="172819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48" name="Line 16"/>
              <p:cNvSpPr>
                <a:spLocks noChangeShapeType="1"/>
              </p:cNvSpPr>
              <p:nvPr/>
            </p:nvSpPr>
            <p:spPr bwMode="auto">
              <a:xfrm flipV="1">
                <a:off x="7020272" y="1563638"/>
                <a:ext cx="1008112" cy="21602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49" name="Line 17"/>
              <p:cNvSpPr>
                <a:spLocks noChangeShapeType="1"/>
              </p:cNvSpPr>
              <p:nvPr/>
            </p:nvSpPr>
            <p:spPr bwMode="auto">
              <a:xfrm>
                <a:off x="7092281" y="771550"/>
                <a:ext cx="936102" cy="79208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51" name="Line 19"/>
              <p:cNvSpPr>
                <a:spLocks noChangeShapeType="1"/>
              </p:cNvSpPr>
              <p:nvPr/>
            </p:nvSpPr>
            <p:spPr bwMode="auto">
              <a:xfrm flipH="1">
                <a:off x="1259630" y="1419623"/>
                <a:ext cx="1224137" cy="9628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52" name="Line 20"/>
              <p:cNvSpPr>
                <a:spLocks noChangeShapeType="1"/>
              </p:cNvSpPr>
              <p:nvPr/>
            </p:nvSpPr>
            <p:spPr bwMode="auto">
              <a:xfrm>
                <a:off x="1259632" y="2409825"/>
                <a:ext cx="5760640" cy="13140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53" name="Line 21"/>
              <p:cNvSpPr>
                <a:spLocks noChangeShapeType="1"/>
              </p:cNvSpPr>
              <p:nvPr/>
            </p:nvSpPr>
            <p:spPr bwMode="auto">
              <a:xfrm flipH="1">
                <a:off x="6156176" y="771550"/>
                <a:ext cx="936104" cy="122413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54" name="Line 22"/>
              <p:cNvSpPr>
                <a:spLocks noChangeShapeType="1"/>
              </p:cNvSpPr>
              <p:nvPr/>
            </p:nvSpPr>
            <p:spPr bwMode="auto">
              <a:xfrm flipH="1" flipV="1">
                <a:off x="4319970" y="627534"/>
                <a:ext cx="2772309" cy="14401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hthoek 17"/>
          <p:cNvSpPr/>
          <p:nvPr/>
        </p:nvSpPr>
        <p:spPr>
          <a:xfrm rot="5400000">
            <a:off x="6786790" y="37784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http://commons.wikimedia.org/wiki/File:Borobudur_Architectural_Model.jpg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62497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Genericity: example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object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shape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density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we want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57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File:Borobudur Architectural Mod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7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62497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Genericity: example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object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shape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density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we want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40" name="Rechthoek 39"/>
          <p:cNvSpPr/>
          <p:nvPr/>
        </p:nvSpPr>
        <p:spPr>
          <a:xfrm rot="5400000">
            <a:off x="6786790" y="37784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http://commons.wikimedia.org/wiki/File:Borobudur_Architectural_Model.jpg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1691680" y="2790676"/>
            <a:ext cx="4968552" cy="1077218"/>
          </a:xfrm>
          <a:prstGeom prst="rect">
            <a:avLst/>
          </a:prstGeom>
          <a:blipFill dpi="0" rotWithShape="1"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volume of a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truncated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311450" y="2581920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8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File:Borobudur Architectural Mod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7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modeling: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Rechthoek 39"/>
          <p:cNvSpPr/>
          <p:nvPr/>
        </p:nvSpPr>
        <p:spPr>
          <a:xfrm rot="5400000">
            <a:off x="6786790" y="37784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http://commons.wikimedia.org/wiki/File:Borobudur_Architectural_Model.jpg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 rot="-552707">
            <a:off x="3056630" y="63298"/>
            <a:ext cx="3463256" cy="3300734"/>
            <a:chOff x="-1297" y="-642"/>
            <a:chExt cx="2666" cy="3245"/>
          </a:xfrm>
        </p:grpSpPr>
        <p:sp>
          <p:nvSpPr>
            <p:cNvPr id="13337" name="Line 27"/>
            <p:cNvSpPr>
              <a:spLocks noChangeShapeType="1"/>
            </p:cNvSpPr>
            <p:nvPr/>
          </p:nvSpPr>
          <p:spPr bwMode="auto">
            <a:xfrm>
              <a:off x="-1297" y="-19"/>
              <a:ext cx="253" cy="1989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8" name="Line 28"/>
            <p:cNvSpPr>
              <a:spLocks noChangeShapeType="1"/>
            </p:cNvSpPr>
            <p:nvPr/>
          </p:nvSpPr>
          <p:spPr bwMode="auto">
            <a:xfrm>
              <a:off x="-1044" y="1970"/>
              <a:ext cx="1324" cy="63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9" name="Line 32"/>
            <p:cNvSpPr>
              <a:spLocks noChangeShapeType="1"/>
            </p:cNvSpPr>
            <p:nvPr/>
          </p:nvSpPr>
          <p:spPr bwMode="auto">
            <a:xfrm flipH="1">
              <a:off x="-1297" y="-642"/>
              <a:ext cx="1146" cy="62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0" name="Line 36"/>
            <p:cNvSpPr>
              <a:spLocks noChangeShapeType="1"/>
            </p:cNvSpPr>
            <p:nvPr/>
          </p:nvSpPr>
          <p:spPr bwMode="auto">
            <a:xfrm flipH="1">
              <a:off x="99" y="-138"/>
              <a:ext cx="1146" cy="62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1" name="Line 37"/>
            <p:cNvSpPr>
              <a:spLocks noChangeShapeType="1"/>
            </p:cNvSpPr>
            <p:nvPr/>
          </p:nvSpPr>
          <p:spPr bwMode="auto">
            <a:xfrm flipH="1">
              <a:off x="279" y="1537"/>
              <a:ext cx="1090" cy="106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2" name="Line 38"/>
            <p:cNvSpPr>
              <a:spLocks noChangeShapeType="1"/>
            </p:cNvSpPr>
            <p:nvPr/>
          </p:nvSpPr>
          <p:spPr bwMode="auto">
            <a:xfrm>
              <a:off x="-151" y="-642"/>
              <a:ext cx="1396" cy="50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3" name="Line 39"/>
            <p:cNvSpPr>
              <a:spLocks noChangeShapeType="1"/>
            </p:cNvSpPr>
            <p:nvPr/>
          </p:nvSpPr>
          <p:spPr bwMode="auto">
            <a:xfrm>
              <a:off x="-1297" y="-19"/>
              <a:ext cx="1396" cy="50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>
              <a:off x="99" y="485"/>
              <a:ext cx="180" cy="2117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1245" y="-138"/>
              <a:ext cx="119" cy="171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 rot="-208758">
            <a:off x="1589888" y="363391"/>
            <a:ext cx="6380163" cy="3548065"/>
            <a:chOff x="-1508" y="514"/>
            <a:chExt cx="4019" cy="2980"/>
          </a:xfrm>
        </p:grpSpPr>
        <p:sp>
          <p:nvSpPr>
            <p:cNvPr id="13328" name="Line 45"/>
            <p:cNvSpPr>
              <a:spLocks noChangeShapeType="1"/>
            </p:cNvSpPr>
            <p:nvPr/>
          </p:nvSpPr>
          <p:spPr bwMode="auto">
            <a:xfrm rot="21350422">
              <a:off x="-1462" y="1722"/>
              <a:ext cx="17" cy="653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9" name="Line 46"/>
            <p:cNvSpPr>
              <a:spLocks noChangeShapeType="1"/>
            </p:cNvSpPr>
            <p:nvPr/>
          </p:nvSpPr>
          <p:spPr bwMode="auto">
            <a:xfrm rot="21350422">
              <a:off x="-1431" y="2192"/>
              <a:ext cx="2844" cy="130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0" name="Line 49"/>
            <p:cNvSpPr>
              <a:spLocks noChangeShapeType="1"/>
            </p:cNvSpPr>
            <p:nvPr/>
          </p:nvSpPr>
          <p:spPr bwMode="auto">
            <a:xfrm rot="21350422" flipH="1">
              <a:off x="1404" y="1854"/>
              <a:ext cx="1107" cy="145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1" name="Line 54"/>
            <p:cNvSpPr>
              <a:spLocks noChangeShapeType="1"/>
            </p:cNvSpPr>
            <p:nvPr/>
          </p:nvSpPr>
          <p:spPr bwMode="auto">
            <a:xfrm rot="21350422">
              <a:off x="2415" y="1315"/>
              <a:ext cx="30" cy="52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2" name="Line 55"/>
            <p:cNvSpPr>
              <a:spLocks noChangeShapeType="1"/>
            </p:cNvSpPr>
            <p:nvPr/>
          </p:nvSpPr>
          <p:spPr bwMode="auto">
            <a:xfrm rot="21350422">
              <a:off x="1361" y="2616"/>
              <a:ext cx="56" cy="721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3" name="Line 56"/>
            <p:cNvSpPr>
              <a:spLocks noChangeShapeType="1"/>
            </p:cNvSpPr>
            <p:nvPr/>
          </p:nvSpPr>
          <p:spPr bwMode="auto">
            <a:xfrm rot="21350422" flipH="1">
              <a:off x="1303" y="1365"/>
              <a:ext cx="1134" cy="126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4" name="Line 57"/>
            <p:cNvSpPr>
              <a:spLocks noChangeShapeType="1"/>
            </p:cNvSpPr>
            <p:nvPr/>
          </p:nvSpPr>
          <p:spPr bwMode="auto">
            <a:xfrm rot="21350422" flipH="1">
              <a:off x="-1508" y="702"/>
              <a:ext cx="1514" cy="95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5" name="Line 58"/>
            <p:cNvSpPr>
              <a:spLocks noChangeShapeType="1"/>
            </p:cNvSpPr>
            <p:nvPr/>
          </p:nvSpPr>
          <p:spPr bwMode="auto">
            <a:xfrm rot="21350422">
              <a:off x="-1450" y="1589"/>
              <a:ext cx="2760" cy="122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6" name="Line 59"/>
            <p:cNvSpPr>
              <a:spLocks noChangeShapeType="1"/>
            </p:cNvSpPr>
            <p:nvPr/>
          </p:nvSpPr>
          <p:spPr bwMode="auto">
            <a:xfrm rot="21350422">
              <a:off x="0" y="514"/>
              <a:ext cx="2379" cy="91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403796" y="700087"/>
            <a:ext cx="6840538" cy="3240881"/>
            <a:chOff x="612" y="588"/>
            <a:chExt cx="4309" cy="2722"/>
          </a:xfrm>
        </p:grpSpPr>
        <p:sp>
          <p:nvSpPr>
            <p:cNvPr id="13346" name="Line 14"/>
            <p:cNvSpPr>
              <a:spLocks noChangeShapeType="1"/>
            </p:cNvSpPr>
            <p:nvPr/>
          </p:nvSpPr>
          <p:spPr bwMode="auto">
            <a:xfrm flipH="1">
              <a:off x="3515" y="950"/>
              <a:ext cx="680" cy="11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7" name="Line 15"/>
            <p:cNvSpPr>
              <a:spLocks noChangeShapeType="1"/>
            </p:cNvSpPr>
            <p:nvPr/>
          </p:nvSpPr>
          <p:spPr bwMode="auto">
            <a:xfrm>
              <a:off x="3515" y="2100"/>
              <a:ext cx="272" cy="121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8" name="Line 16"/>
            <p:cNvSpPr>
              <a:spLocks noChangeShapeType="1"/>
            </p:cNvSpPr>
            <p:nvPr/>
          </p:nvSpPr>
          <p:spPr bwMode="auto">
            <a:xfrm flipV="1">
              <a:off x="3787" y="1313"/>
              <a:ext cx="1134" cy="199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9" name="Line 17"/>
            <p:cNvSpPr>
              <a:spLocks noChangeShapeType="1"/>
            </p:cNvSpPr>
            <p:nvPr/>
          </p:nvSpPr>
          <p:spPr bwMode="auto">
            <a:xfrm>
              <a:off x="4195" y="950"/>
              <a:ext cx="726" cy="3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0" name="Line 18"/>
            <p:cNvSpPr>
              <a:spLocks noChangeShapeType="1"/>
            </p:cNvSpPr>
            <p:nvPr/>
          </p:nvSpPr>
          <p:spPr bwMode="auto">
            <a:xfrm flipH="1" flipV="1">
              <a:off x="1111" y="1495"/>
              <a:ext cx="2404" cy="60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1" name="Line 19"/>
            <p:cNvSpPr>
              <a:spLocks noChangeShapeType="1"/>
            </p:cNvSpPr>
            <p:nvPr/>
          </p:nvSpPr>
          <p:spPr bwMode="auto">
            <a:xfrm flipH="1">
              <a:off x="612" y="1555"/>
              <a:ext cx="454" cy="7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2" name="Line 20"/>
            <p:cNvSpPr>
              <a:spLocks noChangeShapeType="1"/>
            </p:cNvSpPr>
            <p:nvPr/>
          </p:nvSpPr>
          <p:spPr bwMode="auto">
            <a:xfrm>
              <a:off x="612" y="2341"/>
              <a:ext cx="3221" cy="9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3" name="Line 21"/>
            <p:cNvSpPr>
              <a:spLocks noChangeShapeType="1"/>
            </p:cNvSpPr>
            <p:nvPr/>
          </p:nvSpPr>
          <p:spPr bwMode="auto">
            <a:xfrm flipH="1" flipV="1">
              <a:off x="2199" y="588"/>
              <a:ext cx="1996" cy="3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4" name="Line 22"/>
            <p:cNvSpPr>
              <a:spLocks noChangeShapeType="1"/>
            </p:cNvSpPr>
            <p:nvPr/>
          </p:nvSpPr>
          <p:spPr bwMode="auto">
            <a:xfrm flipH="1">
              <a:off x="1111" y="588"/>
              <a:ext cx="1089" cy="9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94398" y="914400"/>
            <a:ext cx="894960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Genericity: example</a:t>
            </a: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object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shape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density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</a:t>
            </a:r>
          </a:p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want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cube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side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p:</a:t>
            </a:r>
          </a:p>
          <a:p>
            <a:pPr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a</a:t>
            </a:r>
            <a:r>
              <a:rPr lang="nl-NL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3</a:t>
            </a:r>
          </a:p>
          <a:p>
            <a:pPr marL="457200" indent="-457200" algn="l" eaLnBrk="1" hangingPunct="1">
              <a:buFont typeface="+mj-lt"/>
              <a:buAutoNum type="arabicPeriod" startAt="2"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if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it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is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 </a:t>
            </a:r>
          </a:p>
          <a:p>
            <a:pPr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      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rectangular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block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with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algn="l" eaLnBrk="1" hangingPunct="1"/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      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height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h: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=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 h*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Areatop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marL="457200" indent="-457200" algn="l" eaLnBrk="1" hangingPunct="1">
              <a:buFont typeface="+mj-lt"/>
              <a:buAutoNum type="arabicPeriod" startAt="3"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if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it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is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truncated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pyramid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: 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algn="l" eaLnBrk="1" hangingPunct="1"/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      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=  h*(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Areatop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+ (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Areatop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*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Areabottom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)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+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Areabottom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)/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3</a:t>
            </a:r>
          </a:p>
          <a:p>
            <a:pPr algn="l" eaLnBrk="1" hangingPunct="1">
              <a:buFontTx/>
              <a:buAutoNum type="arabicPeriod"/>
            </a:pPr>
            <a:endParaRPr lang="nl-NL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Above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models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increasingly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generic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;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each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deals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with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simpler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cases as well. </a:t>
            </a:r>
          </a:p>
        </p:txBody>
      </p:sp>
    </p:spTree>
    <p:extLst>
      <p:ext uri="{BB962C8B-B14F-4D97-AF65-F5344CB8AC3E}">
        <p14:creationId xmlns:p14="http://schemas.microsoft.com/office/powerpoint/2010/main" val="42462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2188</Words>
  <Application>Microsoft Office PowerPoint</Application>
  <PresentationFormat>Diavoorstelling (16:9)</PresentationFormat>
  <Paragraphs>413</Paragraphs>
  <Slides>37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366</cp:revision>
  <dcterms:created xsi:type="dcterms:W3CDTF">2013-05-16T11:19:57Z</dcterms:created>
  <dcterms:modified xsi:type="dcterms:W3CDTF">2013-12-07T08:22:03Z</dcterms:modified>
</cp:coreProperties>
</file>